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2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1.xml" ContentType="application/vnd.openxmlformats-officedocument.them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708" r:id="rId1"/>
  </p:sldMasterIdLst>
  <p:sldIdLst>
    <p:sldId id="259" r:id="rId2"/>
    <p:sldId id="262" r:id="rId3"/>
    <p:sldId id="263" r:id="rId4"/>
    <p:sldId id="264" r:id="rId5"/>
    <p:sldId id="265" r:id="rId6"/>
    <p:sldId id="260" r:id="rId7"/>
    <p:sldId id="261" r:id="rId8"/>
  </p:sldIdLst>
  <p:sldSz cx="9144000" cy="6858000" type="screen4x3"/>
  <p:notesSz cx="6797675" cy="9926638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סגנון ביניים 2 - הדגשה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380"/>
    <p:restoredTop sz="94660"/>
  </p:normalViewPr>
  <p:slideViewPr>
    <p:cSldViewPr>
      <p:cViewPr varScale="1">
        <p:scale>
          <a:sx n="68" d="100"/>
          <a:sy n="68" d="100"/>
        </p:scale>
        <p:origin x="-1446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ustomXml" Target="../customXml/item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customXml" Target="../customXml/item3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Relationship Id="rId14" Type="http://schemas.openxmlformats.org/officeDocument/2006/relationships/customXml" Target="../customXml/item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e-IL" smtClean="0"/>
              <a:t>לחץ כדי לערוך סגנון כותרת משנה של תבנית בסיס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BE855C-2053-486C-90F1-FBEC7C3905B7}" type="datetimeFigureOut">
              <a:rPr lang="he-IL" smtClean="0"/>
              <a:t>ב'/אייר/תשע"ח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46DFF9-3F64-4BA8-9724-635CBABAB143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BE855C-2053-486C-90F1-FBEC7C3905B7}" type="datetimeFigureOut">
              <a:rPr lang="he-IL" smtClean="0"/>
              <a:t>ב'/אייר/תשע"ח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46DFF9-3F64-4BA8-9724-635CBABAB143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BE855C-2053-486C-90F1-FBEC7C3905B7}" type="datetimeFigureOut">
              <a:rPr lang="he-IL" smtClean="0"/>
              <a:t>ב'/אייר/תשע"ח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46DFF9-3F64-4BA8-9724-635CBABAB143}" type="slidenum">
              <a:rPr lang="he-IL" smtClean="0"/>
              <a:t>‹#›</a:t>
            </a:fld>
            <a:endParaRPr lang="he-IL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BE855C-2053-486C-90F1-FBEC7C3905B7}" type="datetimeFigureOut">
              <a:rPr lang="he-IL" smtClean="0"/>
              <a:t>ב'/אייר/תשע"ח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46DFF9-3F64-4BA8-9724-635CBABAB143}" type="slidenum">
              <a:rPr lang="he-IL" smtClean="0"/>
              <a:t>‹#›</a:t>
            </a:fld>
            <a:endParaRPr lang="he-IL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BE855C-2053-486C-90F1-FBEC7C3905B7}" type="datetimeFigureOut">
              <a:rPr lang="he-IL" smtClean="0"/>
              <a:t>ב'/אייר/תשע"ח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46DFF9-3F64-4BA8-9724-635CBABAB143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BE855C-2053-486C-90F1-FBEC7C3905B7}" type="datetimeFigureOut">
              <a:rPr lang="he-IL" smtClean="0"/>
              <a:t>ב'/אייר/תשע"ח</a:t>
            </a:fld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46DFF9-3F64-4BA8-9724-635CBABAB143}" type="slidenum">
              <a:rPr lang="he-IL" smtClean="0"/>
              <a:t>‹#›</a:t>
            </a:fld>
            <a:endParaRPr lang="he-IL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BE855C-2053-486C-90F1-FBEC7C3905B7}" type="datetimeFigureOut">
              <a:rPr lang="he-IL" smtClean="0"/>
              <a:t>ב'/אייר/תשע"ח</a:t>
            </a:fld>
            <a:endParaRPr lang="he-I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46DFF9-3F64-4BA8-9724-635CBABAB143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BE855C-2053-486C-90F1-FBEC7C3905B7}" type="datetimeFigureOut">
              <a:rPr lang="he-IL" smtClean="0"/>
              <a:t>ב'/אייר/תשע"ח</a:t>
            </a:fld>
            <a:endParaRPr lang="he-I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46DFF9-3F64-4BA8-9724-635CBABAB143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BE855C-2053-486C-90F1-FBEC7C3905B7}" type="datetimeFigureOut">
              <a:rPr lang="he-IL" smtClean="0"/>
              <a:t>ב'/אייר/תשע"ח</a:t>
            </a:fld>
            <a:endParaRPr lang="he-I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46DFF9-3F64-4BA8-9724-635CBABAB143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BE855C-2053-486C-90F1-FBEC7C3905B7}" type="datetimeFigureOut">
              <a:rPr lang="he-IL" smtClean="0"/>
              <a:t>ב'/אייר/תשע"ח</a:t>
            </a:fld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46DFF9-3F64-4BA8-9724-635CBABAB143}" type="slidenum">
              <a:rPr lang="he-IL" smtClean="0"/>
              <a:t>‹#›</a:t>
            </a:fld>
            <a:endParaRPr lang="he-I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BE855C-2053-486C-90F1-FBEC7C3905B7}" type="datetimeFigureOut">
              <a:rPr lang="he-IL" smtClean="0"/>
              <a:t>ב'/אייר/תשע"ח</a:t>
            </a:fld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46DFF9-3F64-4BA8-9724-635CBABAB143}" type="slidenum">
              <a:rPr lang="he-IL" smtClean="0"/>
              <a:t>‹#›</a:t>
            </a:fld>
            <a:endParaRPr lang="he-IL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e-IL" smtClean="0"/>
              <a:t>לחץ על הסמל כדי להוסיף תמונה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2EBE855C-2053-486C-90F1-FBEC7C3905B7}" type="datetimeFigureOut">
              <a:rPr lang="he-IL" smtClean="0"/>
              <a:t>ב'/אייר/תשע"ח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2A46DFF9-3F64-4BA8-9724-635CBABAB143}" type="slidenum">
              <a:rPr lang="he-IL" smtClean="0"/>
              <a:t>‹#›</a:t>
            </a:fld>
            <a:endParaRPr lang="he-I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rtl="1" eaLnBrk="1" hangingPunct="1">
        <a:defRPr>
          <a:solidFill>
            <a:schemeClr val="tx2"/>
          </a:solidFill>
        </a:defRPr>
      </a:lvl2pPr>
      <a:lvl3pPr rtl="1" eaLnBrk="1" hangingPunct="1">
        <a:defRPr>
          <a:solidFill>
            <a:schemeClr val="tx2"/>
          </a:solidFill>
        </a:defRPr>
      </a:lvl3pPr>
      <a:lvl4pPr rtl="1" eaLnBrk="1" hangingPunct="1">
        <a:defRPr>
          <a:solidFill>
            <a:schemeClr val="tx2"/>
          </a:solidFill>
        </a:defRPr>
      </a:lvl4pPr>
      <a:lvl5pPr rtl="1" eaLnBrk="1" hangingPunct="1">
        <a:defRPr>
          <a:solidFill>
            <a:schemeClr val="tx2"/>
          </a:solidFill>
        </a:defRPr>
      </a:lvl5pPr>
      <a:lvl6pPr rtl="1" eaLnBrk="1" hangingPunct="1">
        <a:defRPr>
          <a:solidFill>
            <a:schemeClr val="tx2"/>
          </a:solidFill>
        </a:defRPr>
      </a:lvl6pPr>
      <a:lvl7pPr rtl="1" eaLnBrk="1" hangingPunct="1">
        <a:defRPr>
          <a:solidFill>
            <a:schemeClr val="tx2"/>
          </a:solidFill>
        </a:defRPr>
      </a:lvl7pPr>
      <a:lvl8pPr rtl="1" eaLnBrk="1" hangingPunct="1">
        <a:defRPr>
          <a:solidFill>
            <a:schemeClr val="tx2"/>
          </a:solidFill>
        </a:defRPr>
      </a:lvl8pPr>
      <a:lvl9pPr rtl="1" eaLnBrk="1" hangingPunct="1">
        <a:defRPr>
          <a:solidFill>
            <a:schemeClr val="tx2"/>
          </a:solidFill>
        </a:defRPr>
      </a:lvl9pPr>
    </p:titleStyle>
    <p:bodyStyle>
      <a:lvl1pPr marL="274320" indent="-274320" algn="r" defTabSz="914400" rtl="1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r" defTabSz="914400" rtl="1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r" defTabSz="914400" rtl="1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r" defTabSz="914400" rtl="1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r" defTabSz="914400" rtl="1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r" defTabSz="914400" rtl="1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r" defTabSz="914400" rtl="1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r" defTabSz="914400" rtl="1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r" defTabSz="914400" rtl="1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he-IL" dirty="0" smtClean="0"/>
              <a:t>ניהול מערך משאבי אנוש ברשויות המקומיות בשנת בחירות</a:t>
            </a:r>
            <a:br>
              <a:rPr lang="he-IL" dirty="0" smtClean="0"/>
            </a:br>
            <a:r>
              <a:rPr lang="he-IL" dirty="0" smtClean="0"/>
              <a:t> 2018</a:t>
            </a:r>
            <a:endParaRPr lang="he-IL" dirty="0"/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he-IL" dirty="0" smtClean="0"/>
              <a:t>עו"ד כרמית </a:t>
            </a:r>
            <a:r>
              <a:rPr lang="he-IL" dirty="0" err="1" smtClean="0"/>
              <a:t>פנטון</a:t>
            </a:r>
            <a:r>
              <a:rPr lang="he-IL" dirty="0" smtClean="0"/>
              <a:t> </a:t>
            </a:r>
          </a:p>
          <a:p>
            <a:r>
              <a:rPr lang="he-IL" dirty="0" smtClean="0"/>
              <a:t>הממונה על מחוז תל אביב</a:t>
            </a:r>
          </a:p>
          <a:p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1911649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 smtClean="0"/>
              <a:t>עקרונות כללים</a:t>
            </a:r>
            <a:endParaRPr lang="he-IL" dirty="0"/>
          </a:p>
        </p:txBody>
      </p:sp>
      <p:sp>
        <p:nvSpPr>
          <p:cNvPr id="3" name="TextBox 2"/>
          <p:cNvSpPr txBox="1"/>
          <p:nvPr/>
        </p:nvSpPr>
        <p:spPr>
          <a:xfrm>
            <a:off x="683568" y="2190372"/>
            <a:ext cx="7920880" cy="353943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2800" u="sng" dirty="0"/>
              <a:t>עקרונות השירות הציבורי בישראל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he-IL" sz="2800" dirty="0"/>
              <a:t>א-פוליטי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he-IL" sz="2800" dirty="0"/>
              <a:t>מקצועי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he-IL" sz="2800" dirty="0"/>
              <a:t>שיקולים עניינים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he-IL" sz="2800" dirty="0"/>
              <a:t>נאמן הציבור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he-IL" sz="2800" dirty="0"/>
              <a:t>שמירה על אמון הציבור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he-IL" sz="2800" dirty="0"/>
              <a:t>ניהול תקין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he-IL" sz="2800" dirty="0"/>
              <a:t>טוהר מידות</a:t>
            </a:r>
          </a:p>
        </p:txBody>
      </p:sp>
    </p:spTree>
    <p:extLst>
      <p:ext uri="{BB962C8B-B14F-4D97-AF65-F5344CB8AC3E}">
        <p14:creationId xmlns:p14="http://schemas.microsoft.com/office/powerpoint/2010/main" val="7649243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תוכן 1"/>
          <p:cNvSpPr>
            <a:spLocks noGrp="1"/>
          </p:cNvSpPr>
          <p:nvPr>
            <p:ph idx="1"/>
          </p:nvPr>
        </p:nvSpPr>
        <p:spPr>
          <a:xfrm>
            <a:off x="872067" y="1844824"/>
            <a:ext cx="7372341" cy="4281339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he-IL" b="1" u="sng" dirty="0" smtClean="0"/>
              <a:t>היבטים תקציבים: </a:t>
            </a:r>
          </a:p>
          <a:p>
            <a:pPr>
              <a:buFont typeface="Arial" pitchFamily="34" charset="0"/>
              <a:buChar char="•"/>
            </a:pPr>
            <a:r>
              <a:rPr lang="he-IL" dirty="0" smtClean="0"/>
              <a:t>שמירה על מסגרת תקציבית</a:t>
            </a:r>
          </a:p>
          <a:p>
            <a:pPr>
              <a:buFont typeface="Arial" pitchFamily="34" charset="0"/>
              <a:buChar char="•"/>
            </a:pPr>
            <a:r>
              <a:rPr lang="he-IL" dirty="0" smtClean="0"/>
              <a:t>צמצום הוצאות</a:t>
            </a:r>
          </a:p>
          <a:p>
            <a:pPr>
              <a:buFont typeface="Arial" pitchFamily="34" charset="0"/>
              <a:buChar char="•"/>
            </a:pPr>
            <a:r>
              <a:rPr lang="he-IL" dirty="0" smtClean="0"/>
              <a:t>שמירה על טוהר הבחירות ושוויון הבחירות</a:t>
            </a:r>
          </a:p>
          <a:p>
            <a:pPr marL="0" indent="0">
              <a:buNone/>
            </a:pPr>
            <a:endParaRPr lang="he-IL" dirty="0"/>
          </a:p>
          <a:p>
            <a:pPr marL="0" indent="0">
              <a:buNone/>
            </a:pPr>
            <a:r>
              <a:rPr lang="he-IL" b="1" u="sng" dirty="0" smtClean="0"/>
              <a:t>תחולת ההנחיות:</a:t>
            </a:r>
          </a:p>
          <a:p>
            <a:pPr>
              <a:buFont typeface="Arial" pitchFamily="34" charset="0"/>
              <a:buChar char="•"/>
            </a:pPr>
            <a:r>
              <a:rPr lang="he-IL" dirty="0" smtClean="0"/>
              <a:t>רשות מקומית</a:t>
            </a:r>
          </a:p>
          <a:p>
            <a:pPr>
              <a:buFont typeface="Arial" pitchFamily="34" charset="0"/>
              <a:buChar char="•"/>
            </a:pPr>
            <a:r>
              <a:rPr lang="he-IL" dirty="0" smtClean="0"/>
              <a:t>תאגידים עירוניים</a:t>
            </a:r>
          </a:p>
          <a:p>
            <a:pPr>
              <a:buFont typeface="Arial" pitchFamily="34" charset="0"/>
              <a:buChar char="•"/>
            </a:pPr>
            <a:r>
              <a:rPr lang="he-IL" dirty="0" smtClean="0"/>
              <a:t>איגודי ערים</a:t>
            </a:r>
          </a:p>
          <a:p>
            <a:pPr>
              <a:buFont typeface="Arial" pitchFamily="34" charset="0"/>
              <a:buChar char="•"/>
            </a:pPr>
            <a:r>
              <a:rPr lang="he-IL" dirty="0" smtClean="0"/>
              <a:t>כל צורת העסקה (עובדי קבלן, </a:t>
            </a:r>
            <a:r>
              <a:rPr lang="he-IL" dirty="0" err="1" smtClean="0"/>
              <a:t>כח</a:t>
            </a:r>
            <a:r>
              <a:rPr lang="he-IL" dirty="0" smtClean="0"/>
              <a:t> אדם, העסקה זמנית וכד')</a:t>
            </a:r>
          </a:p>
          <a:p>
            <a:pPr marL="0" indent="0">
              <a:buNone/>
            </a:pPr>
            <a:endParaRPr lang="he-IL" b="1" dirty="0" smtClean="0"/>
          </a:p>
          <a:p>
            <a:pPr marL="0" indent="0">
              <a:buNone/>
            </a:pPr>
            <a:r>
              <a:rPr lang="he-IL" b="1" u="sng" dirty="0" smtClean="0"/>
              <a:t>תקופות</a:t>
            </a:r>
            <a:r>
              <a:rPr lang="he-IL" b="1" dirty="0" smtClean="0"/>
              <a:t>:</a:t>
            </a:r>
            <a:endParaRPr lang="he-IL" b="1" dirty="0"/>
          </a:p>
          <a:p>
            <a:pPr marL="0" indent="0">
              <a:buNone/>
            </a:pPr>
            <a:r>
              <a:rPr lang="he-IL" b="1" dirty="0"/>
              <a:t>תקופה ראשונה מיום 1.1.18 עד 30.4.18</a:t>
            </a:r>
          </a:p>
          <a:p>
            <a:pPr marL="0" indent="0">
              <a:buNone/>
            </a:pPr>
            <a:r>
              <a:rPr lang="he-IL" b="1" dirty="0"/>
              <a:t>תקופה שניה מיום 1.5.18 עד 30.10.18</a:t>
            </a:r>
          </a:p>
          <a:p>
            <a:pPr>
              <a:buFont typeface="Arial" pitchFamily="34" charset="0"/>
              <a:buChar char="•"/>
            </a:pPr>
            <a:endParaRPr lang="he-IL" dirty="0"/>
          </a:p>
        </p:txBody>
      </p:sp>
      <p:sp>
        <p:nvSpPr>
          <p:cNvPr id="3" name="כותרת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 smtClean="0"/>
              <a:t>תקופת בחירות</a:t>
            </a:r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26975508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תוכן 1"/>
          <p:cNvSpPr>
            <a:spLocks noGrp="1"/>
          </p:cNvSpPr>
          <p:nvPr>
            <p:ph idx="1"/>
          </p:nvPr>
        </p:nvSpPr>
        <p:spPr>
          <a:xfrm>
            <a:off x="872067" y="2532037"/>
            <a:ext cx="7516357" cy="384929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e-IL" dirty="0" smtClean="0"/>
              <a:t>1. </a:t>
            </a:r>
            <a:r>
              <a:rPr lang="he-IL" sz="2800" b="1" dirty="0" smtClean="0"/>
              <a:t>עקרון על: הקפאת מצב</a:t>
            </a:r>
          </a:p>
          <a:p>
            <a:pPr>
              <a:buFont typeface="Arial" pitchFamily="34" charset="0"/>
              <a:buChar char="•"/>
            </a:pPr>
            <a:r>
              <a:rPr lang="he-IL" dirty="0" smtClean="0"/>
              <a:t>אין שדרוג תקנים ואין שדרוג משרות</a:t>
            </a:r>
          </a:p>
          <a:p>
            <a:pPr>
              <a:buFont typeface="Arial" pitchFamily="34" charset="0"/>
              <a:buChar char="•"/>
            </a:pPr>
            <a:r>
              <a:rPr lang="he-IL" dirty="0" smtClean="0"/>
              <a:t>אין שינויים ארגוניים</a:t>
            </a:r>
          </a:p>
          <a:p>
            <a:pPr>
              <a:buFont typeface="Arial" pitchFamily="34" charset="0"/>
              <a:buChar char="•"/>
            </a:pPr>
            <a:r>
              <a:rPr lang="he-IL" dirty="0" smtClean="0"/>
              <a:t>אין מעבר מדירוג דרגה לחוזה אישי</a:t>
            </a:r>
          </a:p>
          <a:p>
            <a:pPr>
              <a:buFont typeface="Arial" pitchFamily="34" charset="0"/>
              <a:buChar char="•"/>
            </a:pPr>
            <a:r>
              <a:rPr lang="he-IL" dirty="0" smtClean="0"/>
              <a:t>מידת דחיפות איוש המשרה (בעיקר בתקופה השנייה)</a:t>
            </a:r>
          </a:p>
        </p:txBody>
      </p:sp>
      <p:sp>
        <p:nvSpPr>
          <p:cNvPr id="3" name="כותרת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e-IL" dirty="0" smtClean="0"/>
              <a:t>עקרונות מנחים להגשת בקשות לנחיצות משרות בשנת בחירות</a:t>
            </a:r>
            <a:endParaRPr lang="he-IL" dirty="0"/>
          </a:p>
        </p:txBody>
      </p:sp>
      <p:sp>
        <p:nvSpPr>
          <p:cNvPr id="5" name="הסבר מלבני מעוגל 4"/>
          <p:cNvSpPr/>
          <p:nvPr/>
        </p:nvSpPr>
        <p:spPr>
          <a:xfrm>
            <a:off x="1331640" y="1700808"/>
            <a:ext cx="2808312" cy="1368152"/>
          </a:xfrm>
          <a:prstGeom prst="wedgeRoundRectCallout">
            <a:avLst>
              <a:gd name="adj1" fmla="val 40074"/>
              <a:gd name="adj2" fmla="val 68082"/>
              <a:gd name="adj3" fmla="val 16667"/>
            </a:avLst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r>
              <a:rPr lang="he-IL" dirty="0"/>
              <a:t>לא יאושר שדרוג תקן קיים ממנהל </a:t>
            </a:r>
            <a:r>
              <a:rPr lang="he-IL" dirty="0" smtClean="0"/>
              <a:t>מחלקה למנהל </a:t>
            </a:r>
            <a:r>
              <a:rPr lang="he-IL" dirty="0"/>
              <a:t>אגף (נחשב כמשרה חדשה ולא קיימת למרות שאין מדובר בתוספת תקן).</a:t>
            </a:r>
          </a:p>
        </p:txBody>
      </p:sp>
      <p:sp>
        <p:nvSpPr>
          <p:cNvPr id="6" name="הסבר מלבני מעוגל 5"/>
          <p:cNvSpPr/>
          <p:nvPr/>
        </p:nvSpPr>
        <p:spPr>
          <a:xfrm>
            <a:off x="3635896" y="5013176"/>
            <a:ext cx="2376264" cy="1152128"/>
          </a:xfrm>
          <a:prstGeom prst="wedgeRoundRectCallout">
            <a:avLst>
              <a:gd name="adj1" fmla="val -6198"/>
              <a:gd name="adj2" fmla="val -71248"/>
              <a:gd name="adj3" fmla="val 16667"/>
            </a:avLst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r>
              <a:rPr lang="he-IL" dirty="0"/>
              <a:t>לא יתקבלו  נימוקים כגון: עומס עבודה, תת תקינה וכד'.</a:t>
            </a:r>
          </a:p>
        </p:txBody>
      </p:sp>
    </p:spTree>
    <p:extLst>
      <p:ext uri="{BB962C8B-B14F-4D97-AF65-F5344CB8AC3E}">
        <p14:creationId xmlns:p14="http://schemas.microsoft.com/office/powerpoint/2010/main" val="19944383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תוכן 1"/>
          <p:cNvSpPr>
            <a:spLocks noGrp="1"/>
          </p:cNvSpPr>
          <p:nvPr>
            <p:ph idx="1"/>
          </p:nvPr>
        </p:nvSpPr>
        <p:spPr>
          <a:xfrm>
            <a:off x="872067" y="2204864"/>
            <a:ext cx="7372341" cy="3921299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he-IL" b="1" dirty="0" smtClean="0"/>
              <a:t>2. מילוי מקום</a:t>
            </a:r>
          </a:p>
          <a:p>
            <a:pPr marL="0" indent="0">
              <a:buNone/>
            </a:pPr>
            <a:r>
              <a:rPr lang="he-IL" dirty="0" smtClean="0"/>
              <a:t>טעון אישור מנכ"ל וגזבר</a:t>
            </a:r>
          </a:p>
          <a:p>
            <a:pPr marL="0" indent="0">
              <a:buNone/>
            </a:pPr>
            <a:r>
              <a:rPr lang="he-IL" u="sng" dirty="0" smtClean="0"/>
              <a:t>התנאים לאישור מנכ"ל</a:t>
            </a:r>
            <a:r>
              <a:rPr lang="he-IL" dirty="0" smtClean="0"/>
              <a:t>:</a:t>
            </a:r>
          </a:p>
          <a:p>
            <a:pPr marL="457200" indent="-457200">
              <a:buAutoNum type="arabicPeriod"/>
            </a:pPr>
            <a:r>
              <a:rPr lang="he-IL" dirty="0" smtClean="0"/>
              <a:t>מתן נימוקים לאי קליטת עובד בדרך הרגילה</a:t>
            </a:r>
          </a:p>
          <a:p>
            <a:pPr marL="457200" indent="-457200">
              <a:buAutoNum type="arabicPeriod"/>
            </a:pPr>
            <a:r>
              <a:rPr lang="he-IL" dirty="0" smtClean="0"/>
              <a:t>מתן נימוקים לנחיצות המשרה שלא ניתן לעכב קליטה</a:t>
            </a:r>
          </a:p>
          <a:p>
            <a:pPr marL="457200" indent="-457200">
              <a:buAutoNum type="arabicPeriod"/>
            </a:pPr>
            <a:r>
              <a:rPr lang="he-IL" dirty="0" smtClean="0"/>
              <a:t>הרשות המקומית החלה בהליכים לאיוש המשרה כדין</a:t>
            </a:r>
          </a:p>
          <a:p>
            <a:pPr marL="457200" indent="-457200">
              <a:buAutoNum type="arabicPeriod"/>
            </a:pPr>
            <a:r>
              <a:rPr lang="he-IL" dirty="0" smtClean="0"/>
              <a:t>המועמד למילוי מקום עומד בדרישות הסף למשרה</a:t>
            </a:r>
          </a:p>
          <a:p>
            <a:pPr marL="0" indent="0">
              <a:buNone/>
            </a:pPr>
            <a:r>
              <a:rPr lang="he-IL" u="sng" dirty="0" smtClean="0"/>
              <a:t>התנאים לאישור הגזבר</a:t>
            </a:r>
            <a:r>
              <a:rPr lang="he-IL" dirty="0" smtClean="0"/>
              <a:t>:</a:t>
            </a:r>
          </a:p>
          <a:p>
            <a:pPr marL="0" indent="0">
              <a:buNone/>
            </a:pPr>
            <a:r>
              <a:rPr lang="he-IL" dirty="0" smtClean="0"/>
              <a:t>המשרה מתוקצבת בתקציב הרשות המקומית</a:t>
            </a:r>
            <a:endParaRPr lang="he-IL" dirty="0"/>
          </a:p>
        </p:txBody>
      </p:sp>
      <p:sp>
        <p:nvSpPr>
          <p:cNvPr id="3" name="כותרת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e-IL" dirty="0"/>
              <a:t>עקרונות מנחים להגשת בקשות לנחיצות משרות בשנת בחירות</a:t>
            </a:r>
          </a:p>
        </p:txBody>
      </p:sp>
    </p:spTree>
    <p:extLst>
      <p:ext uri="{BB962C8B-B14F-4D97-AF65-F5344CB8AC3E}">
        <p14:creationId xmlns:p14="http://schemas.microsoft.com/office/powerpoint/2010/main" val="3993379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e-IL" dirty="0" smtClean="0"/>
              <a:t>טבלת בקשות לאישור נחיצות משרה מחוז תל אביב </a:t>
            </a:r>
            <a:endParaRPr lang="he-IL" dirty="0"/>
          </a:p>
        </p:txBody>
      </p:sp>
      <p:graphicFrame>
        <p:nvGraphicFramePr>
          <p:cNvPr id="3" name="טבלה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07439040"/>
              </p:ext>
            </p:extLst>
          </p:nvPr>
        </p:nvGraphicFramePr>
        <p:xfrm>
          <a:off x="683567" y="2708919"/>
          <a:ext cx="7848873" cy="3528392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1895313"/>
                <a:gridCol w="799212"/>
                <a:gridCol w="1347263"/>
                <a:gridCol w="1347263"/>
                <a:gridCol w="2459822"/>
              </a:tblGrid>
              <a:tr h="504056">
                <a:tc>
                  <a:txBody>
                    <a:bodyPr/>
                    <a:lstStyle/>
                    <a:p>
                      <a:pPr rtl="1"/>
                      <a:r>
                        <a:rPr lang="he-IL" dirty="0" smtClean="0"/>
                        <a:t>שם</a:t>
                      </a:r>
                      <a:r>
                        <a:rPr lang="he-IL" baseline="0" dirty="0" smtClean="0"/>
                        <a:t> המשרה</a:t>
                      </a:r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he-IL" b="1" dirty="0" smtClean="0"/>
                        <a:t>סה"כ</a:t>
                      </a:r>
                      <a:endParaRPr lang="he-I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he-IL" dirty="0" smtClean="0"/>
                        <a:t>אושרה</a:t>
                      </a:r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he-IL" dirty="0" smtClean="0"/>
                        <a:t>דחייה</a:t>
                      </a:r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he-IL" dirty="0" smtClean="0"/>
                        <a:t>אחר</a:t>
                      </a:r>
                      <a:endParaRPr lang="he-IL" dirty="0"/>
                    </a:p>
                  </a:txBody>
                  <a:tcPr/>
                </a:tc>
              </a:tr>
              <a:tr h="504056">
                <a:tc>
                  <a:txBody>
                    <a:bodyPr/>
                    <a:lstStyle/>
                    <a:p>
                      <a:pPr rtl="1"/>
                      <a:r>
                        <a:rPr lang="he-IL" dirty="0" smtClean="0"/>
                        <a:t>סמנכ"ל </a:t>
                      </a:r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he-IL" b="1" dirty="0" smtClean="0"/>
                        <a:t>2</a:t>
                      </a:r>
                      <a:endParaRPr lang="he-I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he-IL" dirty="0" smtClean="0"/>
                        <a:t>2</a:t>
                      </a:r>
                      <a:endParaRPr lang="he-IL" dirty="0"/>
                    </a:p>
                  </a:txBody>
                  <a:tcPr/>
                </a:tc>
              </a:tr>
              <a:tr h="504056">
                <a:tc>
                  <a:txBody>
                    <a:bodyPr/>
                    <a:lstStyle/>
                    <a:p>
                      <a:pPr rtl="1"/>
                      <a:r>
                        <a:rPr lang="he-IL" dirty="0" smtClean="0"/>
                        <a:t>עוזר גזבר</a:t>
                      </a:r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he-IL" b="1" dirty="0" smtClean="0"/>
                        <a:t>1</a:t>
                      </a:r>
                      <a:endParaRPr lang="he-I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he-IL" dirty="0" smtClean="0"/>
                        <a:t>1</a:t>
                      </a:r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/>
                </a:tc>
              </a:tr>
              <a:tr h="504056">
                <a:tc>
                  <a:txBody>
                    <a:bodyPr/>
                    <a:lstStyle/>
                    <a:p>
                      <a:pPr rtl="1"/>
                      <a:r>
                        <a:rPr lang="he-IL" dirty="0" smtClean="0"/>
                        <a:t>מנהל אגף</a:t>
                      </a:r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he-IL" b="1" dirty="0" smtClean="0"/>
                        <a:t>7</a:t>
                      </a:r>
                      <a:endParaRPr lang="he-I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he-IL" dirty="0" smtClean="0"/>
                        <a:t>1</a:t>
                      </a:r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he-IL" dirty="0" smtClean="0"/>
                        <a:t>6</a:t>
                      </a:r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/>
                </a:tc>
              </a:tr>
              <a:tr h="504056">
                <a:tc>
                  <a:txBody>
                    <a:bodyPr/>
                    <a:lstStyle/>
                    <a:p>
                      <a:pPr rtl="1"/>
                      <a:r>
                        <a:rPr lang="he-IL" dirty="0" smtClean="0"/>
                        <a:t>סגן מנהל אגף</a:t>
                      </a:r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he-IL" b="1" dirty="0" smtClean="0"/>
                        <a:t>1</a:t>
                      </a:r>
                      <a:endParaRPr lang="he-I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he-IL" dirty="0" smtClean="0"/>
                        <a:t>1</a:t>
                      </a:r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</a:tr>
              <a:tr h="504056">
                <a:tc>
                  <a:txBody>
                    <a:bodyPr/>
                    <a:lstStyle/>
                    <a:p>
                      <a:pPr rtl="1"/>
                      <a:r>
                        <a:rPr lang="he-IL" dirty="0" smtClean="0"/>
                        <a:t>מנהל מחלקה</a:t>
                      </a:r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he-IL" b="1" dirty="0" smtClean="0"/>
                        <a:t>12</a:t>
                      </a:r>
                      <a:endParaRPr lang="he-I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he-IL" dirty="0" smtClean="0"/>
                        <a:t>7</a:t>
                      </a:r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he-IL" dirty="0" smtClean="0"/>
                        <a:t>5</a:t>
                      </a:r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</a:tr>
              <a:tr h="504056">
                <a:tc>
                  <a:txBody>
                    <a:bodyPr/>
                    <a:lstStyle/>
                    <a:p>
                      <a:pPr rtl="1"/>
                      <a:r>
                        <a:rPr lang="he-IL" b="1" dirty="0" smtClean="0"/>
                        <a:t>סה"כ</a:t>
                      </a:r>
                      <a:endParaRPr lang="he-I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he-IL" b="1" dirty="0" smtClean="0"/>
                        <a:t>23</a:t>
                      </a:r>
                      <a:endParaRPr lang="he-I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he-IL" b="1" dirty="0" smtClean="0"/>
                        <a:t>9</a:t>
                      </a:r>
                      <a:endParaRPr lang="he-I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he-IL" b="1" dirty="0" smtClean="0"/>
                        <a:t>12</a:t>
                      </a:r>
                      <a:endParaRPr lang="he-I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he-IL" b="1" dirty="0" smtClean="0"/>
                        <a:t>2</a:t>
                      </a:r>
                      <a:endParaRPr lang="he-IL" b="1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208632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 smtClean="0"/>
              <a:t>נימוקים לדחייה</a:t>
            </a:r>
            <a:endParaRPr lang="he-IL" dirty="0"/>
          </a:p>
        </p:txBody>
      </p:sp>
      <p:sp>
        <p:nvSpPr>
          <p:cNvPr id="3" name="TextBox 2"/>
          <p:cNvSpPr txBox="1"/>
          <p:nvPr/>
        </p:nvSpPr>
        <p:spPr>
          <a:xfrm>
            <a:off x="323528" y="2261771"/>
            <a:ext cx="8640960" cy="338554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he-IL" sz="2800" dirty="0" smtClean="0">
                <a:solidFill>
                  <a:schemeClr val="tx2">
                    <a:lumMod val="75000"/>
                  </a:schemeClr>
                </a:solidFill>
              </a:rPr>
              <a:t>חסר מסמכים כמפורט בנוהל כגון טופס בקשה, אישור מועצה ועוד.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he-IL" sz="2800" dirty="0" smtClean="0">
                <a:solidFill>
                  <a:schemeClr val="tx2">
                    <a:lumMod val="75000"/>
                  </a:schemeClr>
                </a:solidFill>
              </a:rPr>
              <a:t>העדר נימוק מדוע המשרה חיונית בתקופת הבחירות.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he-IL" sz="2800" dirty="0" smtClean="0">
                <a:solidFill>
                  <a:schemeClr val="tx2">
                    <a:lumMod val="75000"/>
                  </a:schemeClr>
                </a:solidFill>
              </a:rPr>
              <a:t>חסר חתימת חשב מלווה.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he-IL" sz="2800" dirty="0" smtClean="0">
                <a:solidFill>
                  <a:schemeClr val="tx2">
                    <a:lumMod val="75000"/>
                  </a:schemeClr>
                </a:solidFill>
              </a:rPr>
              <a:t>חסר מבנה ארגוני התואם את </a:t>
            </a:r>
            <a:r>
              <a:rPr lang="he-IL" sz="2800" dirty="0" smtClean="0">
                <a:solidFill>
                  <a:schemeClr val="tx2">
                    <a:lumMod val="75000"/>
                  </a:schemeClr>
                </a:solidFill>
              </a:rPr>
              <a:t>הבקשה (למשל: כשאין מנהל אגף, לא </a:t>
            </a:r>
            <a:r>
              <a:rPr lang="he-IL" sz="2800" dirty="0" smtClean="0">
                <a:solidFill>
                  <a:schemeClr val="tx2">
                    <a:lumMod val="75000"/>
                  </a:schemeClr>
                </a:solidFill>
              </a:rPr>
              <a:t>ניתן למנות סגן מנהל </a:t>
            </a:r>
            <a:r>
              <a:rPr lang="he-IL" sz="2800" dirty="0" smtClean="0">
                <a:solidFill>
                  <a:schemeClr val="tx2">
                    <a:lumMod val="75000"/>
                  </a:schemeClr>
                </a:solidFill>
              </a:rPr>
              <a:t>אגף).</a:t>
            </a:r>
            <a:endParaRPr lang="he-IL" sz="2800" dirty="0" smtClean="0">
              <a:solidFill>
                <a:schemeClr val="tx2">
                  <a:lumMod val="75000"/>
                </a:schemeClr>
              </a:solidFill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he-IL" sz="2800" dirty="0" smtClean="0">
                <a:solidFill>
                  <a:schemeClr val="tx2">
                    <a:lumMod val="75000"/>
                  </a:schemeClr>
                </a:solidFill>
              </a:rPr>
              <a:t>יצירת מבנה ארגוני לצורך </a:t>
            </a:r>
            <a:r>
              <a:rPr lang="he-IL" sz="2800" dirty="0" smtClean="0">
                <a:solidFill>
                  <a:schemeClr val="tx2">
                    <a:lumMod val="75000"/>
                  </a:schemeClr>
                </a:solidFill>
              </a:rPr>
              <a:t>שיפור תנאי </a:t>
            </a:r>
            <a:r>
              <a:rPr lang="he-IL" sz="2800" dirty="0" smtClean="0">
                <a:solidFill>
                  <a:schemeClr val="tx2">
                    <a:lumMod val="75000"/>
                  </a:schemeClr>
                </a:solidFill>
              </a:rPr>
              <a:t>שכר.</a:t>
            </a:r>
          </a:p>
          <a:p>
            <a:pPr marL="285750" indent="-285750">
              <a:buFont typeface="Arial" pitchFamily="34" charset="0"/>
              <a:buChar char="•"/>
            </a:pPr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264664396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צורת גל">
  <a:themeElements>
    <a:clrScheme name="צורת גל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צורת גל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צורת גל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מסמך" ma:contentTypeID="0x010100A010B60FB8FB104C8A49203D217B9A38" ma:contentTypeVersion="8" ma:contentTypeDescription="צור מסמך חדש." ma:contentTypeScope="" ma:versionID="59d4735eaa4d866a65b0c587b4e8777f">
  <xsd:schema xmlns:xsd="http://www.w3.org/2001/XMLSchema" xmlns:xs="http://www.w3.org/2001/XMLSchema" xmlns:p="http://schemas.microsoft.com/office/2006/metadata/properties" xmlns:ns2="f2dad663-8c17-4655-aad5-3dab6269135b" xmlns:ns3="d4fff52f-b2be-4960-a18a-fb12b16a494e" targetNamespace="http://schemas.microsoft.com/office/2006/metadata/properties" ma:root="true" ma:fieldsID="6b237ac11c4feec901f6080d60744979" ns2:_="" ns3:_="">
    <xsd:import namespace="f2dad663-8c17-4655-aad5-3dab6269135b"/>
    <xsd:import namespace="d4fff52f-b2be-4960-a18a-fb12b16a494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DateTaken" minOccurs="0"/>
                <xsd:element ref="ns2:MediaServiceOCR" minOccurs="0"/>
                <xsd:element ref="ns2:MediaServiceLocation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2dad663-8c17-4655-aad5-3dab6269135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MediaServiceAutoTags" ma:internalName="MediaServiceAutoTags" ma:readOnly="true">
      <xsd:simpleType>
        <xsd:restriction base="dms:Text"/>
      </xsd:simpleType>
    </xsd:element>
    <xsd:element name="MediaServiceDateTaken" ma:index="11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2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3" nillable="true" ma:displayName="MediaServiceLocation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4fff52f-b2be-4960-a18a-fb12b16a494e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משותף עם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משותף עם פרטים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סוג תוכן"/>
        <xsd:element ref="dc:title" minOccurs="0" maxOccurs="1" ma:index="4" ma:displayName="כותרת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1FADFDD1-A266-488B-8729-2C916A9036E9}"/>
</file>

<file path=customXml/itemProps2.xml><?xml version="1.0" encoding="utf-8"?>
<ds:datastoreItem xmlns:ds="http://schemas.openxmlformats.org/officeDocument/2006/customXml" ds:itemID="{44410A6F-3683-4BFF-B22C-5D874672FEA4}"/>
</file>

<file path=customXml/itemProps3.xml><?xml version="1.0" encoding="utf-8"?>
<ds:datastoreItem xmlns:ds="http://schemas.openxmlformats.org/officeDocument/2006/customXml" ds:itemID="{2271F9A4-F376-463D-A952-C2765AACEE14}"/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96</TotalTime>
  <Words>316</Words>
  <Application>Microsoft Office PowerPoint</Application>
  <PresentationFormat>‫הצגה על המסך (4:3)</PresentationFormat>
  <Paragraphs>79</Paragraphs>
  <Slides>7</Slides>
  <Notes>0</Notes>
  <HiddenSlides>0</HiddenSlides>
  <MMClips>0</MMClips>
  <ScaleCrop>false</ScaleCrop>
  <HeadingPairs>
    <vt:vector size="4" baseType="variant"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7</vt:i4>
      </vt:variant>
    </vt:vector>
  </HeadingPairs>
  <TitlesOfParts>
    <vt:vector size="8" baseType="lpstr">
      <vt:lpstr>צורת גל</vt:lpstr>
      <vt:lpstr>ניהול מערך משאבי אנוש ברשויות המקומיות בשנת בחירות  2018</vt:lpstr>
      <vt:lpstr>עקרונות כללים</vt:lpstr>
      <vt:lpstr>תקופת בחירות</vt:lpstr>
      <vt:lpstr>עקרונות מנחים להגשת בקשות לנחיצות משרות בשנת בחירות</vt:lpstr>
      <vt:lpstr>עקרונות מנחים להגשת בקשות לנחיצות משרות בשנת בחירות</vt:lpstr>
      <vt:lpstr>טבלת בקשות לאישור נחיצות משרה מחוז תל אביב </vt:lpstr>
      <vt:lpstr>נימוקים לדחייה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ניהול מערך משאבי אנוש ברשויות המקומיות בשנת בחירות</dc:title>
  <dc:creator>תלמיד 3</dc:creator>
  <cp:lastModifiedBy>תלמיד 3</cp:lastModifiedBy>
  <cp:revision>26</cp:revision>
  <cp:lastPrinted>2018-04-17T11:57:40Z</cp:lastPrinted>
  <dcterms:created xsi:type="dcterms:W3CDTF">2018-04-17T05:31:43Z</dcterms:created>
  <dcterms:modified xsi:type="dcterms:W3CDTF">2018-04-17T11:58:18Z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0x010100A010B60FB8FB104C8A49203D217B9A38</vt:lpwstr>
  </property>
</Properties>
</file>