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16" r:id="rId4"/>
  </p:sldMasterIdLst>
  <p:notesMasterIdLst>
    <p:notesMasterId r:id="rId16"/>
  </p:notesMasterIdLst>
  <p:sldIdLst>
    <p:sldId id="256" r:id="rId5"/>
    <p:sldId id="257" r:id="rId6"/>
    <p:sldId id="258" r:id="rId7"/>
    <p:sldId id="259" r:id="rId8"/>
    <p:sldId id="260" r:id="rId9"/>
    <p:sldId id="261" r:id="rId10"/>
    <p:sldId id="262" r:id="rId11"/>
    <p:sldId id="263" r:id="rId12"/>
    <p:sldId id="264" r:id="rId13"/>
    <p:sldId id="268" r:id="rId14"/>
    <p:sldId id="267" r:id="rId15"/>
  </p:sldIdLst>
  <p:sldSz cx="9144000" cy="6858000" type="screen4x3"/>
  <p:notesSz cx="6819900" cy="99187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מקטע ברירת מחדל" id="{105B38ED-69FC-4756-95F2-253E50ED68F8}">
          <p14:sldIdLst>
            <p14:sldId id="256"/>
            <p14:sldId id="257"/>
            <p14:sldId id="258"/>
            <p14:sldId id="259"/>
            <p14:sldId id="260"/>
            <p14:sldId id="261"/>
            <p14:sldId id="262"/>
            <p14:sldId id="263"/>
            <p14:sldId id="264"/>
            <p14:sldId id="268"/>
            <p14:sldId id="267"/>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0021"/>
    <a:srgbClr val="FF5050"/>
    <a:srgbClr val="FFCCFF"/>
    <a:srgbClr val="FF9999"/>
    <a:srgbClr val="FF0066"/>
    <a:srgbClr val="FF7C80"/>
    <a:srgbClr val="CC9900"/>
    <a:srgbClr val="FFCC66"/>
    <a:srgbClr val="FFB9B9"/>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סגנון ביניים 4 - הדגשה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3C2FFA5D-87B4-456A-9821-1D502468CF0F}" styleName="סגנון ערכת נושא 1 - הדגשה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F1AB2-1976-4502-BF36-3FF5EA218861}" styleName="סגנון ביניים 4 - הדגשה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35758FB7-9AC5-4552-8A53-C91805E547FA}" styleName="סגנון ערכת נושא 1 - הדגשה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BDBED569-4797-4DF1-A0F4-6AAB3CD982D8}" styleName="סגנון בהיר 3 - הדגשה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7DF18680-E054-41AD-8BC1-D1AEF772440D}" styleName="סגנון ביניים 2 - הדגשה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סגנון ביניים 2 - הדגשה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12C8C85-51F0-491E-9774-3900AFEF0FD7}" styleName="סגנון בהיר 2 - הדגשה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5A111915-BE36-4E01-A7E5-04B1672EAD32}" styleName="סגנון בהיר 2 - הדגשה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75DCB02-9BB8-47FD-8907-85C794F793BA}" styleName="סגנון ערכת נושא 1 - הדגשה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93296810-A885-4BE3-A3E7-6D5BEEA58F35}" styleName="סגנון ביניים 2 - הדגשה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סגנון ביניים 3 - הדגשה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65385" autoAdjust="0"/>
    <p:restoredTop sz="93863" autoAdjust="0"/>
  </p:normalViewPr>
  <p:slideViewPr>
    <p:cSldViewPr>
      <p:cViewPr varScale="1">
        <p:scale>
          <a:sx n="108" d="100"/>
          <a:sy n="108" d="100"/>
        </p:scale>
        <p:origin x="1326" y="10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171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64611" y="0"/>
            <a:ext cx="2955290" cy="495935"/>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0" y="0"/>
            <a:ext cx="2955290" cy="495935"/>
          </a:xfrm>
          <a:prstGeom prst="rect">
            <a:avLst/>
          </a:prstGeom>
        </p:spPr>
        <p:txBody>
          <a:bodyPr vert="horz" lIns="91440" tIns="45720" rIns="91440" bIns="45720" rtlCol="1"/>
          <a:lstStyle>
            <a:lvl1pPr algn="l">
              <a:defRPr sz="1200"/>
            </a:lvl1pPr>
          </a:lstStyle>
          <a:p>
            <a:fld id="{B78551D4-DD1A-4EF9-BE0F-9BF41FC937E8}" type="datetimeFigureOut">
              <a:rPr lang="he-IL" smtClean="0"/>
              <a:t>א'/אייר/תשע"ח</a:t>
            </a:fld>
            <a:endParaRPr lang="he-IL"/>
          </a:p>
        </p:txBody>
      </p:sp>
      <p:sp>
        <p:nvSpPr>
          <p:cNvPr id="4" name="מציין מיקום של תמונת שקופית 3"/>
          <p:cNvSpPr>
            <a:spLocks noGrp="1" noRot="1" noChangeAspect="1"/>
          </p:cNvSpPr>
          <p:nvPr>
            <p:ph type="sldImg" idx="2"/>
          </p:nvPr>
        </p:nvSpPr>
        <p:spPr>
          <a:xfrm>
            <a:off x="930275" y="744538"/>
            <a:ext cx="4959350" cy="3719512"/>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81991" y="4711383"/>
            <a:ext cx="5455920" cy="4463415"/>
          </a:xfrm>
          <a:prstGeom prst="rect">
            <a:avLst/>
          </a:prstGeom>
        </p:spPr>
        <p:txBody>
          <a:bodyPr vert="horz" lIns="91440" tIns="45720" rIns="91440" bIns="45720" rtlCol="1"/>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6" name="מציין מיקום של כותרת תחתונה 5"/>
          <p:cNvSpPr>
            <a:spLocks noGrp="1"/>
          </p:cNvSpPr>
          <p:nvPr>
            <p:ph type="ftr" sz="quarter" idx="4"/>
          </p:nvPr>
        </p:nvSpPr>
        <p:spPr>
          <a:xfrm>
            <a:off x="3864611" y="9421043"/>
            <a:ext cx="2955290" cy="495935"/>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0" y="9421043"/>
            <a:ext cx="2955290" cy="495935"/>
          </a:xfrm>
          <a:prstGeom prst="rect">
            <a:avLst/>
          </a:prstGeom>
        </p:spPr>
        <p:txBody>
          <a:bodyPr vert="horz" lIns="91440" tIns="45720" rIns="91440" bIns="45720" rtlCol="1" anchor="b"/>
          <a:lstStyle>
            <a:lvl1pPr algn="l">
              <a:defRPr sz="1200"/>
            </a:lvl1pPr>
          </a:lstStyle>
          <a:p>
            <a:fld id="{979D88BE-E6D8-4194-A287-7CB8AC919776}" type="slidenum">
              <a:rPr lang="he-IL" smtClean="0"/>
              <a:t>‹#›</a:t>
            </a:fld>
            <a:endParaRPr lang="he-IL"/>
          </a:p>
        </p:txBody>
      </p:sp>
    </p:spTree>
    <p:extLst>
      <p:ext uri="{BB962C8B-B14F-4D97-AF65-F5344CB8AC3E}">
        <p14:creationId xmlns:p14="http://schemas.microsoft.com/office/powerpoint/2010/main" val="265670055"/>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atin typeface="David" pitchFamily="34" charset="-79"/>
                <a:cs typeface="David" pitchFamily="34" charset="-79"/>
              </a:defRPr>
            </a:lvl1pPr>
          </a:lstStyle>
          <a:p>
            <a:r>
              <a:rPr lang="he-IL" dirty="0" smtClean="0"/>
              <a:t>לחץ כדי לערוך סגנון כותרת של תבנית בסיס</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dirty="0" smtClean="0"/>
              <a:t>לחץ כדי לערוך סגנון כותרת משנה של תבנית בסיס</a:t>
            </a:r>
            <a:endParaRPr lang="en-US" dirty="0"/>
          </a:p>
        </p:txBody>
      </p:sp>
      <p:sp>
        <p:nvSpPr>
          <p:cNvPr id="4" name="Date Placeholder 3"/>
          <p:cNvSpPr>
            <a:spLocks noGrp="1"/>
          </p:cNvSpPr>
          <p:nvPr>
            <p:ph type="dt" sz="half" idx="10"/>
          </p:nvPr>
        </p:nvSpPr>
        <p:spPr/>
        <p:txBody>
          <a:bodyPr/>
          <a:lstStyle/>
          <a:p>
            <a:fld id="{67784EB2-DEAF-4965-8EB4-6636F6F358B7}" type="datetimeFigureOut">
              <a:rPr lang="he-IL" smtClean="0"/>
              <a:t>א'/אייר/תשע"ח</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669D9240-9A52-492B-84E0-2187AF4D0163}" type="slidenum">
              <a:rPr lang="he-IL" smtClean="0"/>
              <a:t>‹#›</a:t>
            </a:fld>
            <a:endParaRPr lang="he-IL"/>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pic>
        <p:nvPicPr>
          <p:cNvPr id="9" name="Picture 1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27384"/>
            <a:ext cx="9144000" cy="10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smtClean="0"/>
              <a:t>לחץ כדי לערוך סגנון כותרת של תבנית בסיס</a:t>
            </a:r>
            <a:endParaRPr lang="en-US"/>
          </a:p>
        </p:txBody>
      </p:sp>
      <p:sp>
        <p:nvSpPr>
          <p:cNvPr id="3" name="Vertical Text Placeholder 2"/>
          <p:cNvSpPr>
            <a:spLocks noGrp="1"/>
          </p:cNvSpPr>
          <p:nvPr>
            <p:ph type="body" orient="vert" idx="1"/>
          </p:nvPr>
        </p:nvSpPr>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a:p>
        </p:txBody>
      </p:sp>
      <p:sp>
        <p:nvSpPr>
          <p:cNvPr id="4" name="Date Placeholder 3"/>
          <p:cNvSpPr>
            <a:spLocks noGrp="1"/>
          </p:cNvSpPr>
          <p:nvPr>
            <p:ph type="dt" sz="half" idx="10"/>
          </p:nvPr>
        </p:nvSpPr>
        <p:spPr/>
        <p:txBody>
          <a:bodyPr/>
          <a:lstStyle/>
          <a:p>
            <a:fld id="{67784EB2-DEAF-4965-8EB4-6636F6F358B7}" type="datetimeFigureOut">
              <a:rPr lang="he-IL" smtClean="0"/>
              <a:t>א'/אייר/תשע"ח</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669D9240-9A52-492B-84E0-2187AF4D0163}" type="slidenum">
              <a:rPr lang="he-IL" smtClean="0"/>
              <a:t>‹#›</a:t>
            </a:fld>
            <a:endParaRPr lang="he-I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he-IL" smtClean="0"/>
              <a:t>לחץ כדי לערוך סגנון כותרת של תבנית בסיס</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Date Placeholder 3"/>
          <p:cNvSpPr>
            <a:spLocks noGrp="1"/>
          </p:cNvSpPr>
          <p:nvPr>
            <p:ph type="dt" sz="half" idx="10"/>
          </p:nvPr>
        </p:nvSpPr>
        <p:spPr/>
        <p:txBody>
          <a:bodyPr/>
          <a:lstStyle/>
          <a:p>
            <a:fld id="{67784EB2-DEAF-4965-8EB4-6636F6F358B7}" type="datetimeFigureOut">
              <a:rPr lang="he-IL" smtClean="0"/>
              <a:t>א'/אייר/תשע"ח</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669D9240-9A52-492B-84E0-2187AF4D0163}" type="slidenum">
              <a:rPr lang="he-IL" smtClean="0"/>
              <a:t>‹#›</a:t>
            </a:fld>
            <a:endParaRPr lang="he-I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Title 1"/>
          <p:cNvSpPr>
            <a:spLocks noGrp="1"/>
          </p:cNvSpPr>
          <p:nvPr>
            <p:ph type="title"/>
          </p:nvPr>
        </p:nvSpPr>
        <p:spPr>
          <a:xfrm>
            <a:off x="457200" y="1124744"/>
            <a:ext cx="8229600" cy="795048"/>
          </a:xfrm>
        </p:spPr>
        <p:txBody>
          <a:bodyPr>
            <a:normAutofit/>
          </a:bodyPr>
          <a:lstStyle>
            <a:lvl1pPr algn="ctr">
              <a:defRPr sz="3200" u="none" spc="0">
                <a:latin typeface="David" pitchFamily="34" charset="-79"/>
                <a:cs typeface="David" pitchFamily="34" charset="-79"/>
              </a:defRPr>
            </a:lvl1pPr>
          </a:lstStyle>
          <a:p>
            <a:r>
              <a:rPr lang="he-IL" dirty="0" smtClean="0"/>
              <a:t>לחץ כדי לערוך סגנון כותרת של תבנית בסיס</a:t>
            </a:r>
            <a:endParaRPr lang="en-US" dirty="0"/>
          </a:p>
        </p:txBody>
      </p:sp>
      <p:sp>
        <p:nvSpPr>
          <p:cNvPr id="3" name="Content Placeholder 2"/>
          <p:cNvSpPr>
            <a:spLocks noGrp="1"/>
          </p:cNvSpPr>
          <p:nvPr>
            <p:ph idx="1"/>
          </p:nvPr>
        </p:nvSpPr>
        <p:spPr>
          <a:xfrm>
            <a:off x="457200" y="2060848"/>
            <a:ext cx="8229600" cy="4416152"/>
          </a:xfrm>
        </p:spPr>
        <p:txBody>
          <a:bodyPr/>
          <a:lstStyle/>
          <a:p>
            <a:pPr lvl="0"/>
            <a:r>
              <a:rPr lang="he-IL" dirty="0" smtClean="0"/>
              <a:t>לחץ כדי לערוך סגנונות טקסט של תבנית בסיס</a:t>
            </a:r>
          </a:p>
          <a:p>
            <a:pPr lvl="1"/>
            <a:r>
              <a:rPr lang="he-IL" dirty="0" smtClean="0"/>
              <a:t>רמה שנייה</a:t>
            </a:r>
          </a:p>
          <a:p>
            <a:pPr lvl="2"/>
            <a:r>
              <a:rPr lang="he-IL" dirty="0" smtClean="0"/>
              <a:t>רמה שלישית</a:t>
            </a:r>
          </a:p>
          <a:p>
            <a:pPr lvl="3"/>
            <a:r>
              <a:rPr lang="he-IL" dirty="0" smtClean="0"/>
              <a:t>רמה רביעית</a:t>
            </a:r>
          </a:p>
          <a:p>
            <a:pPr lvl="4"/>
            <a:r>
              <a:rPr lang="he-IL" dirty="0" smtClean="0"/>
              <a:t>רמה חמישית</a:t>
            </a:r>
            <a:endParaRPr lang="en-US" dirty="0"/>
          </a:p>
        </p:txBody>
      </p:sp>
      <p:sp>
        <p:nvSpPr>
          <p:cNvPr id="4" name="Date Placeholder 3"/>
          <p:cNvSpPr>
            <a:spLocks noGrp="1"/>
          </p:cNvSpPr>
          <p:nvPr>
            <p:ph type="dt" sz="half" idx="10"/>
          </p:nvPr>
        </p:nvSpPr>
        <p:spPr/>
        <p:txBody>
          <a:bodyPr/>
          <a:lstStyle/>
          <a:p>
            <a:fld id="{67784EB2-DEAF-4965-8EB4-6636F6F358B7}" type="datetimeFigureOut">
              <a:rPr lang="he-IL" smtClean="0"/>
              <a:t>א'/אייר/תשע"ח</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669D9240-9A52-492B-84E0-2187AF4D0163}" type="slidenum">
              <a:rPr lang="he-IL" smtClean="0"/>
              <a:t>‹#›</a:t>
            </a:fld>
            <a:endParaRPr lang="he-IL"/>
          </a:p>
        </p:txBody>
      </p:sp>
      <p:pic>
        <p:nvPicPr>
          <p:cNvPr id="7" name="Picture 1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27384"/>
            <a:ext cx="9144000" cy="10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Date Placeholder 3"/>
          <p:cNvSpPr>
            <a:spLocks noGrp="1"/>
          </p:cNvSpPr>
          <p:nvPr>
            <p:ph type="dt" sz="half" idx="10"/>
          </p:nvPr>
        </p:nvSpPr>
        <p:spPr/>
        <p:txBody>
          <a:bodyPr/>
          <a:lstStyle/>
          <a:p>
            <a:fld id="{67784EB2-DEAF-4965-8EB4-6636F6F358B7}" type="datetimeFigureOut">
              <a:rPr lang="he-IL" smtClean="0"/>
              <a:t>א'/אייר/תשע"ח</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669D9240-9A52-492B-84E0-2187AF4D0163}" type="slidenum">
              <a:rPr lang="he-IL" smtClean="0"/>
              <a:t>‹#›</a:t>
            </a:fld>
            <a:endParaRPr lang="he-IL"/>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smtClean="0"/>
              <a:t>לחץ כדי לערוך סגנון כותרת של תבנית בסיס</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5" name="Date Placeholder 4"/>
          <p:cNvSpPr>
            <a:spLocks noGrp="1"/>
          </p:cNvSpPr>
          <p:nvPr>
            <p:ph type="dt" sz="half" idx="10"/>
          </p:nvPr>
        </p:nvSpPr>
        <p:spPr/>
        <p:txBody>
          <a:bodyPr/>
          <a:lstStyle/>
          <a:p>
            <a:fld id="{67784EB2-DEAF-4965-8EB4-6636F6F358B7}" type="datetimeFigureOut">
              <a:rPr lang="he-IL" smtClean="0"/>
              <a:t>א'/אייר/תשע"ח</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669D9240-9A52-492B-84E0-2187AF4D0163}" type="slidenum">
              <a:rPr lang="he-IL" smtClean="0"/>
              <a:t>‹#›</a:t>
            </a:fld>
            <a:endParaRPr lang="he-I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he-IL" smtClean="0"/>
              <a:t>לחץ כדי לערוך סגנון כותרת של תבנית בסיס</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7" name="Date Placeholder 6"/>
          <p:cNvSpPr>
            <a:spLocks noGrp="1"/>
          </p:cNvSpPr>
          <p:nvPr>
            <p:ph type="dt" sz="half" idx="10"/>
          </p:nvPr>
        </p:nvSpPr>
        <p:spPr/>
        <p:txBody>
          <a:bodyPr/>
          <a:lstStyle/>
          <a:p>
            <a:fld id="{67784EB2-DEAF-4965-8EB4-6636F6F358B7}" type="datetimeFigureOut">
              <a:rPr lang="he-IL" smtClean="0"/>
              <a:t>א'/אייר/תשע"ח</a:t>
            </a:fld>
            <a:endParaRPr lang="he-IL"/>
          </a:p>
        </p:txBody>
      </p:sp>
      <p:sp>
        <p:nvSpPr>
          <p:cNvPr id="8" name="Footer Placeholder 7"/>
          <p:cNvSpPr>
            <a:spLocks noGrp="1"/>
          </p:cNvSpPr>
          <p:nvPr>
            <p:ph type="ftr" sz="quarter" idx="11"/>
          </p:nvPr>
        </p:nvSpPr>
        <p:spPr/>
        <p:txBody>
          <a:bodyPr/>
          <a:lstStyle/>
          <a:p>
            <a:endParaRPr lang="he-IL"/>
          </a:p>
        </p:txBody>
      </p:sp>
      <p:sp>
        <p:nvSpPr>
          <p:cNvPr id="9" name="Slide Number Placeholder 8"/>
          <p:cNvSpPr>
            <a:spLocks noGrp="1"/>
          </p:cNvSpPr>
          <p:nvPr>
            <p:ph type="sldNum" sz="quarter" idx="12"/>
          </p:nvPr>
        </p:nvSpPr>
        <p:spPr/>
        <p:txBody>
          <a:bodyPr/>
          <a:lstStyle/>
          <a:p>
            <a:fld id="{669D9240-9A52-492B-84E0-2187AF4D0163}" type="slidenum">
              <a:rPr lang="he-IL" smtClean="0"/>
              <a:t>‹#›</a:t>
            </a:fld>
            <a:endParaRPr lang="he-IL"/>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smtClean="0"/>
              <a:t>לחץ כדי לערוך סגנון כותרת של תבנית בסיס</a:t>
            </a:r>
            <a:endParaRPr lang="en-US"/>
          </a:p>
        </p:txBody>
      </p:sp>
      <p:sp>
        <p:nvSpPr>
          <p:cNvPr id="3" name="Date Placeholder 2"/>
          <p:cNvSpPr>
            <a:spLocks noGrp="1"/>
          </p:cNvSpPr>
          <p:nvPr>
            <p:ph type="dt" sz="half" idx="10"/>
          </p:nvPr>
        </p:nvSpPr>
        <p:spPr/>
        <p:txBody>
          <a:bodyPr/>
          <a:lstStyle/>
          <a:p>
            <a:fld id="{67784EB2-DEAF-4965-8EB4-6636F6F358B7}" type="datetimeFigureOut">
              <a:rPr lang="he-IL" smtClean="0"/>
              <a:t>א'/אייר/תשע"ח</a:t>
            </a:fld>
            <a:endParaRPr lang="he-IL"/>
          </a:p>
        </p:txBody>
      </p:sp>
      <p:sp>
        <p:nvSpPr>
          <p:cNvPr id="4" name="Footer Placeholder 3"/>
          <p:cNvSpPr>
            <a:spLocks noGrp="1"/>
          </p:cNvSpPr>
          <p:nvPr>
            <p:ph type="ftr" sz="quarter" idx="11"/>
          </p:nvPr>
        </p:nvSpPr>
        <p:spPr/>
        <p:txBody>
          <a:bodyPr/>
          <a:lstStyle/>
          <a:p>
            <a:endParaRPr lang="he-IL"/>
          </a:p>
        </p:txBody>
      </p:sp>
      <p:sp>
        <p:nvSpPr>
          <p:cNvPr id="5" name="Slide Number Placeholder 4"/>
          <p:cNvSpPr>
            <a:spLocks noGrp="1"/>
          </p:cNvSpPr>
          <p:nvPr>
            <p:ph type="sldNum" sz="quarter" idx="12"/>
          </p:nvPr>
        </p:nvSpPr>
        <p:spPr/>
        <p:txBody>
          <a:bodyPr/>
          <a:lstStyle/>
          <a:p>
            <a:fld id="{669D9240-9A52-492B-84E0-2187AF4D0163}" type="slidenum">
              <a:rPr lang="he-IL" smtClean="0"/>
              <a:t>‹#›</a:t>
            </a:fld>
            <a:endParaRPr lang="he-I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784EB2-DEAF-4965-8EB4-6636F6F358B7}" type="datetimeFigureOut">
              <a:rPr lang="he-IL" smtClean="0"/>
              <a:t>א'/אייר/תשע"ח</a:t>
            </a:fld>
            <a:endParaRPr lang="he-IL"/>
          </a:p>
        </p:txBody>
      </p:sp>
      <p:sp>
        <p:nvSpPr>
          <p:cNvPr id="3" name="Footer Placeholder 2"/>
          <p:cNvSpPr>
            <a:spLocks noGrp="1"/>
          </p:cNvSpPr>
          <p:nvPr>
            <p:ph type="ftr" sz="quarter" idx="11"/>
          </p:nvPr>
        </p:nvSpPr>
        <p:spPr/>
        <p:txBody>
          <a:bodyPr/>
          <a:lstStyle/>
          <a:p>
            <a:endParaRPr lang="he-IL"/>
          </a:p>
        </p:txBody>
      </p:sp>
      <p:sp>
        <p:nvSpPr>
          <p:cNvPr id="4" name="Slide Number Placeholder 3"/>
          <p:cNvSpPr>
            <a:spLocks noGrp="1"/>
          </p:cNvSpPr>
          <p:nvPr>
            <p:ph type="sldNum" sz="quarter" idx="12"/>
          </p:nvPr>
        </p:nvSpPr>
        <p:spPr/>
        <p:txBody>
          <a:bodyPr/>
          <a:lstStyle/>
          <a:p>
            <a:fld id="{669D9240-9A52-492B-84E0-2187AF4D0163}" type="slidenum">
              <a:rPr lang="he-IL" smtClean="0"/>
              <a:t>‹#›</a:t>
            </a:fld>
            <a:endParaRPr lang="he-I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he-IL" smtClean="0"/>
              <a:t>לחץ כדי לערוך סגנון כותרת של תבנית בסיס</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Date Placeholder 4"/>
          <p:cNvSpPr>
            <a:spLocks noGrp="1"/>
          </p:cNvSpPr>
          <p:nvPr>
            <p:ph type="dt" sz="half" idx="10"/>
          </p:nvPr>
        </p:nvSpPr>
        <p:spPr/>
        <p:txBody>
          <a:bodyPr/>
          <a:lstStyle/>
          <a:p>
            <a:fld id="{67784EB2-DEAF-4965-8EB4-6636F6F358B7}" type="datetimeFigureOut">
              <a:rPr lang="he-IL" smtClean="0"/>
              <a:t>א'/אייר/תשע"ח</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669D9240-9A52-492B-84E0-2187AF4D0163}" type="slidenum">
              <a:rPr lang="he-IL" smtClean="0"/>
              <a:t>‹#›</a:t>
            </a:fld>
            <a:endParaRPr lang="he-IL"/>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he-IL" smtClean="0"/>
              <a:t>לחץ כדי לערוך סגנון כותרת של תבנית בסיס</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smtClean="0"/>
              <a:t>לחץ על הסמל כדי להוסיף תמונה</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Date Placeholder 4"/>
          <p:cNvSpPr>
            <a:spLocks noGrp="1"/>
          </p:cNvSpPr>
          <p:nvPr>
            <p:ph type="dt" sz="half" idx="10"/>
          </p:nvPr>
        </p:nvSpPr>
        <p:spPr/>
        <p:txBody>
          <a:bodyPr/>
          <a:lstStyle/>
          <a:p>
            <a:fld id="{67784EB2-DEAF-4965-8EB4-6636F6F358B7}" type="datetimeFigureOut">
              <a:rPr lang="he-IL" smtClean="0"/>
              <a:t>א'/אייר/תשע"ח</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669D9240-9A52-492B-84E0-2187AF4D0163}" type="slidenum">
              <a:rPr lang="he-IL" smtClean="0"/>
              <a:t>‹#›</a:t>
            </a:fld>
            <a:endParaRPr lang="he-I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he-IL" dirty="0" smtClean="0"/>
              <a:t>לחץ כדי לערוך סגנון כותרת של תבנית בסיס</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67784EB2-DEAF-4965-8EB4-6636F6F358B7}" type="datetimeFigureOut">
              <a:rPr lang="he-IL" smtClean="0"/>
              <a:t>א'/אייר/תשע"ח</a:t>
            </a:fld>
            <a:endParaRPr lang="he-IL"/>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he-IL"/>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669D9240-9A52-492B-84E0-2187AF4D0163}" type="slidenum">
              <a:rPr lang="he-IL" smtClean="0"/>
              <a:t>‹#›</a:t>
            </a:fld>
            <a:endParaRPr lang="he-IL"/>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r" defTabSz="914400" rtl="1" eaLnBrk="1" latinLnBrk="0" hangingPunct="1">
        <a:spcBef>
          <a:spcPct val="0"/>
        </a:spcBef>
        <a:buNone/>
        <a:defRPr sz="2800" b="1" kern="1200" spc="-100" baseline="0">
          <a:solidFill>
            <a:schemeClr val="tx2"/>
          </a:solidFill>
          <a:latin typeface="+mj-lt"/>
          <a:ea typeface="+mj-ea"/>
          <a:cs typeface="+mj-cs"/>
        </a:defRPr>
      </a:lvl1pPr>
    </p:titleStyle>
    <p:bodyStyle>
      <a:lvl1pPr marL="182880" indent="-182880" algn="r" defTabSz="914400" rtl="1"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r" defTabSz="914400" rtl="1"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r" defTabSz="914400" rtl="1"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r" defTabSz="914400" rtl="1"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r" defTabSz="914400" rtl="1"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r" defTabSz="914400" rtl="1"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0" y="2636912"/>
            <a:ext cx="9144000" cy="2664296"/>
          </a:xfrm>
        </p:spPr>
        <p:txBody>
          <a:bodyPr>
            <a:noAutofit/>
          </a:bodyPr>
          <a:lstStyle/>
          <a:p>
            <a:pPr algn="ctr"/>
            <a:r>
              <a:rPr lang="he-IL" sz="4000" dirty="0" smtClean="0">
                <a:latin typeface="Tahoma" pitchFamily="34" charset="0"/>
                <a:ea typeface="Tahoma" pitchFamily="34" charset="0"/>
                <a:cs typeface="Tahoma" pitchFamily="34" charset="0"/>
              </a:rPr>
              <a:t>היערכות לקראת בחירות 2018 ברשויות המקומיות</a:t>
            </a:r>
            <a:br>
              <a:rPr lang="he-IL" sz="4000" dirty="0" smtClean="0">
                <a:latin typeface="Tahoma" pitchFamily="34" charset="0"/>
                <a:ea typeface="Tahoma" pitchFamily="34" charset="0"/>
                <a:cs typeface="Tahoma" pitchFamily="34" charset="0"/>
              </a:rPr>
            </a:br>
            <a:r>
              <a:rPr lang="he-IL" sz="4000" dirty="0">
                <a:latin typeface="Tahoma" pitchFamily="34" charset="0"/>
                <a:ea typeface="Tahoma" pitchFamily="34" charset="0"/>
                <a:cs typeface="Tahoma" pitchFamily="34" charset="0"/>
              </a:rPr>
              <a:t/>
            </a:r>
            <a:br>
              <a:rPr lang="he-IL" sz="4000" dirty="0">
                <a:latin typeface="Tahoma" pitchFamily="34" charset="0"/>
                <a:ea typeface="Tahoma" pitchFamily="34" charset="0"/>
                <a:cs typeface="Tahoma" pitchFamily="34" charset="0"/>
              </a:rPr>
            </a:br>
            <a:r>
              <a:rPr lang="he-IL" sz="4000" dirty="0" smtClean="0">
                <a:latin typeface="Tahoma" pitchFamily="34" charset="0"/>
                <a:ea typeface="Tahoma" pitchFamily="34" charset="0"/>
                <a:cs typeface="Tahoma" pitchFamily="34" charset="0"/>
              </a:rPr>
              <a:t>אגף בכיר – תאגידים עירוניים</a:t>
            </a:r>
            <a:endParaRPr lang="he-IL" sz="4400" b="1" dirty="0">
              <a:latin typeface="Tahoma" pitchFamily="34" charset="0"/>
              <a:ea typeface="Tahoma" pitchFamily="34" charset="0"/>
              <a:cs typeface="Tahoma" pitchFamily="34" charset="0"/>
            </a:endParaRPr>
          </a:p>
        </p:txBody>
      </p:sp>
    </p:spTree>
    <p:extLst>
      <p:ext uri="{BB962C8B-B14F-4D97-AF65-F5344CB8AC3E}">
        <p14:creationId xmlns:p14="http://schemas.microsoft.com/office/powerpoint/2010/main" val="41671558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fontScale="90000"/>
          </a:bodyPr>
          <a:lstStyle/>
          <a:p>
            <a:r>
              <a:rPr lang="he-IL" dirty="0" smtClean="0"/>
              <a:t>ריכוז הנחיות אגף בכיר תאגידים עירוניים– אישור עצים ארגוניים</a:t>
            </a:r>
            <a:endParaRPr lang="he-IL" dirty="0"/>
          </a:p>
        </p:txBody>
      </p:sp>
      <p:graphicFrame>
        <p:nvGraphicFramePr>
          <p:cNvPr id="4" name="מציין מיקום תוכן 3"/>
          <p:cNvGraphicFramePr>
            <a:graphicFrameLocks noGrp="1"/>
          </p:cNvGraphicFramePr>
          <p:nvPr>
            <p:ph idx="1"/>
            <p:extLst>
              <p:ext uri="{D42A27DB-BD31-4B8C-83A1-F6EECF244321}">
                <p14:modId xmlns:p14="http://schemas.microsoft.com/office/powerpoint/2010/main" val="3363438965"/>
              </p:ext>
            </p:extLst>
          </p:nvPr>
        </p:nvGraphicFramePr>
        <p:xfrm>
          <a:off x="395536" y="2098770"/>
          <a:ext cx="8208911" cy="3537559"/>
        </p:xfrm>
        <a:graphic>
          <a:graphicData uri="http://schemas.openxmlformats.org/drawingml/2006/table">
            <a:tbl>
              <a:tblPr rtl="1" firstRow="1" bandRow="1">
                <a:tableStyleId>{5C22544A-7EE6-4342-B048-85BDC9FD1C3A}</a:tableStyleId>
              </a:tblPr>
              <a:tblGrid>
                <a:gridCol w="2659356">
                  <a:extLst>
                    <a:ext uri="{9D8B030D-6E8A-4147-A177-3AD203B41FA5}">
                      <a16:colId xmlns:a16="http://schemas.microsoft.com/office/drawing/2014/main" val="20000"/>
                    </a:ext>
                  </a:extLst>
                </a:gridCol>
                <a:gridCol w="3166021">
                  <a:extLst>
                    <a:ext uri="{9D8B030D-6E8A-4147-A177-3AD203B41FA5}">
                      <a16:colId xmlns:a16="http://schemas.microsoft.com/office/drawing/2014/main" val="20001"/>
                    </a:ext>
                  </a:extLst>
                </a:gridCol>
                <a:gridCol w="2383534">
                  <a:extLst>
                    <a:ext uri="{9D8B030D-6E8A-4147-A177-3AD203B41FA5}">
                      <a16:colId xmlns:a16="http://schemas.microsoft.com/office/drawing/2014/main" val="20002"/>
                    </a:ext>
                  </a:extLst>
                </a:gridCol>
              </a:tblGrid>
              <a:tr h="478970">
                <a:tc>
                  <a:txBody>
                    <a:bodyPr/>
                    <a:lstStyle/>
                    <a:p>
                      <a:pPr rtl="1"/>
                      <a:endParaRPr lang="he-IL" dirty="0"/>
                    </a:p>
                  </a:txBody>
                  <a:tcPr/>
                </a:tc>
                <a:tc>
                  <a:txBody>
                    <a:bodyPr/>
                    <a:lstStyle/>
                    <a:p>
                      <a:pPr rtl="1"/>
                      <a:r>
                        <a:rPr lang="he-IL" dirty="0" smtClean="0"/>
                        <a:t>תאגיד עירוני מוסדר</a:t>
                      </a:r>
                      <a:endParaRPr lang="he-IL"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dirty="0" smtClean="0"/>
                        <a:t>תאגיד עירוני קיים</a:t>
                      </a:r>
                    </a:p>
                  </a:txBody>
                  <a:tcPr/>
                </a:tc>
                <a:extLst>
                  <a:ext uri="{0D108BD9-81ED-4DB2-BD59-A6C34878D82A}">
                    <a16:rowId xmlns:a16="http://schemas.microsoft.com/office/drawing/2014/main" val="10000"/>
                  </a:ext>
                </a:extLst>
              </a:tr>
              <a:tr h="1321229">
                <a:tc>
                  <a:txBody>
                    <a:bodyPr/>
                    <a:lstStyle/>
                    <a:p>
                      <a:pPr rtl="1"/>
                      <a:r>
                        <a:rPr lang="he-IL" b="1" dirty="0" smtClean="0"/>
                        <a:t>תקופה ראשונה</a:t>
                      </a:r>
                      <a:endParaRPr lang="he-IL" b="1" dirty="0"/>
                    </a:p>
                  </a:txBody>
                  <a:tcPr/>
                </a:tc>
                <a:tc>
                  <a:txBody>
                    <a:bodyPr/>
                    <a:lstStyle/>
                    <a:p>
                      <a:pPr rtl="1"/>
                      <a:r>
                        <a:rPr lang="he-IL" dirty="0" smtClean="0"/>
                        <a:t>אישור על פי הנחיות משרד הפנים בכפוף</a:t>
                      </a:r>
                      <a:r>
                        <a:rPr lang="he-IL" baseline="0" dirty="0" smtClean="0"/>
                        <a:t> לקבלת אישור מיוחד ממנהל אגף בכיר לתאגידים עירוניים</a:t>
                      </a:r>
                      <a:endParaRPr lang="he-IL" dirty="0"/>
                    </a:p>
                  </a:txBody>
                  <a:tcPr/>
                </a:tc>
                <a:tc>
                  <a:txBody>
                    <a:bodyPr/>
                    <a:lstStyle/>
                    <a:p>
                      <a:pPr rtl="1"/>
                      <a:r>
                        <a:rPr lang="he-IL" dirty="0" smtClean="0"/>
                        <a:t>לא יאושרו עצים ארגוניים חדשים</a:t>
                      </a:r>
                      <a:endParaRPr lang="he-IL" dirty="0"/>
                    </a:p>
                  </a:txBody>
                  <a:tcPr/>
                </a:tc>
                <a:extLst>
                  <a:ext uri="{0D108BD9-81ED-4DB2-BD59-A6C34878D82A}">
                    <a16:rowId xmlns:a16="http://schemas.microsoft.com/office/drawing/2014/main" val="10001"/>
                  </a:ext>
                </a:extLst>
              </a:tr>
              <a:tr h="1584176">
                <a:tc>
                  <a:txBody>
                    <a:bodyPr/>
                    <a:lstStyle/>
                    <a:p>
                      <a:pPr rtl="1"/>
                      <a:r>
                        <a:rPr lang="he-IL" b="1" dirty="0" smtClean="0"/>
                        <a:t>תקופה שניה</a:t>
                      </a:r>
                      <a:endParaRPr lang="he-IL" b="1"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dirty="0" smtClean="0"/>
                        <a:t>לא יאושרו עצים ארגוניים חדשים, אלא בכפוף לקבלת אישור מיוחד ממנהל אגף בכיר לתאגידים עירוניים וזאת מטעמים מיוחדים ובמקרים חריגים בלבד</a:t>
                      </a:r>
                    </a:p>
                    <a:p>
                      <a:pPr rtl="1"/>
                      <a:endParaRPr lang="he-IL"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dirty="0" smtClean="0"/>
                        <a:t>לא יאושרו עצים ארגוניים חדשים</a:t>
                      </a:r>
                    </a:p>
                    <a:p>
                      <a:pPr marL="0" marR="0" indent="0" algn="r" defTabSz="914400" rtl="1" eaLnBrk="1" fontAlgn="auto" latinLnBrk="0" hangingPunct="1">
                        <a:lnSpc>
                          <a:spcPct val="100000"/>
                        </a:lnSpc>
                        <a:spcBef>
                          <a:spcPts val="0"/>
                        </a:spcBef>
                        <a:spcAft>
                          <a:spcPts val="0"/>
                        </a:spcAft>
                        <a:buClrTx/>
                        <a:buSzTx/>
                        <a:buFontTx/>
                        <a:buNone/>
                        <a:tabLst/>
                        <a:defRPr/>
                      </a:pPr>
                      <a:endParaRPr lang="he-IL" dirty="0" smtClean="0"/>
                    </a:p>
                  </a:txBody>
                  <a:tcPr/>
                </a:tc>
                <a:extLst>
                  <a:ext uri="{0D108BD9-81ED-4DB2-BD59-A6C34878D82A}">
                    <a16:rowId xmlns:a16="http://schemas.microsoft.com/office/drawing/2014/main" val="10002"/>
                  </a:ext>
                </a:extLst>
              </a:tr>
            </a:tbl>
          </a:graphicData>
        </a:graphic>
      </p:graphicFrame>
      <p:sp>
        <p:nvSpPr>
          <p:cNvPr id="5" name="TextBox 4"/>
          <p:cNvSpPr txBox="1"/>
          <p:nvPr/>
        </p:nvSpPr>
        <p:spPr>
          <a:xfrm>
            <a:off x="1187624" y="5661248"/>
            <a:ext cx="7128792" cy="1107996"/>
          </a:xfrm>
          <a:prstGeom prst="rect">
            <a:avLst/>
          </a:prstGeom>
          <a:noFill/>
        </p:spPr>
        <p:txBody>
          <a:bodyPr wrap="square" rtlCol="1">
            <a:spAutoFit/>
          </a:bodyPr>
          <a:lstStyle/>
          <a:p>
            <a:r>
              <a:rPr lang="he-IL" sz="1200" dirty="0"/>
              <a:t>ה</a:t>
            </a:r>
            <a:r>
              <a:rPr lang="he-IL" sz="1200" dirty="0" smtClean="0"/>
              <a:t>אישורים נדרשים: </a:t>
            </a:r>
          </a:p>
          <a:p>
            <a:pPr marL="228600" indent="-228600">
              <a:buAutoNum type="arabicParenR"/>
            </a:pPr>
            <a:r>
              <a:rPr lang="he-IL" sz="1200" dirty="0" smtClean="0"/>
              <a:t>מכתב בקשה מיו"ר הגוף המנהל של התאגיד הכולל נימוק בדבר הכרח באישור העץ בשנת בחירות.</a:t>
            </a:r>
          </a:p>
          <a:p>
            <a:pPr marL="228600" indent="-228600">
              <a:buAutoNum type="arabicParenR"/>
            </a:pPr>
            <a:r>
              <a:rPr lang="he-IL" sz="1200" dirty="0" smtClean="0"/>
              <a:t>חוות דעת היועץ המשפטי בדבר חיוניות אישור עץ ארגוני לתאגיד בשנת בחירות.</a:t>
            </a:r>
          </a:p>
          <a:p>
            <a:pPr marL="228600" indent="-228600">
              <a:buAutoNum type="arabicParenR"/>
            </a:pPr>
            <a:r>
              <a:rPr lang="he-IL" sz="1200" dirty="0" smtClean="0"/>
              <a:t>פרוטוקול הגוף המנהל המאשר את מתווה העץ הארגוני המוגש לאישור משרד הפנים.</a:t>
            </a:r>
          </a:p>
          <a:p>
            <a:pPr marL="285750" indent="-285750">
              <a:buFont typeface="Arial" charset="0"/>
              <a:buChar char="•"/>
            </a:pPr>
            <a:endParaRPr lang="he-IL" dirty="0"/>
          </a:p>
        </p:txBody>
      </p:sp>
    </p:spTree>
    <p:extLst>
      <p:ext uri="{BB962C8B-B14F-4D97-AF65-F5344CB8AC3E}">
        <p14:creationId xmlns:p14="http://schemas.microsoft.com/office/powerpoint/2010/main" val="39791243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a:bodyPr>
          <a:lstStyle/>
          <a:p>
            <a:r>
              <a:rPr lang="he-IL" dirty="0"/>
              <a:t>הועדה לבחינת כשירות מינויים</a:t>
            </a:r>
          </a:p>
        </p:txBody>
      </p:sp>
      <p:sp>
        <p:nvSpPr>
          <p:cNvPr id="3" name="מציין מיקום תוכן 2"/>
          <p:cNvSpPr>
            <a:spLocks noGrp="1"/>
          </p:cNvSpPr>
          <p:nvPr>
            <p:ph idx="1"/>
          </p:nvPr>
        </p:nvSpPr>
        <p:spPr/>
        <p:txBody>
          <a:bodyPr/>
          <a:lstStyle/>
          <a:p>
            <a:r>
              <a:rPr lang="he-IL" dirty="0"/>
              <a:t>ככלל, אין למנות חברי גוף מנהל, שאינם מקרב חברי המועצה, אלא אם המינוי נחוץ לשם הבטחת פעילותו התקינה של התאגיד העירוני, או לצורך שמירה על האינטרסים של הרשות המקומית כבעלת השליטה בתאגיד, ולמועמד אין זיקה פוליטית, אישית או עסקית לאחד מחברי המועצה</a:t>
            </a:r>
            <a:r>
              <a:rPr lang="he-IL" dirty="0" smtClean="0"/>
              <a:t>.</a:t>
            </a:r>
            <a:endParaRPr lang="he-IL" dirty="0"/>
          </a:p>
        </p:txBody>
      </p:sp>
    </p:spTree>
    <p:extLst>
      <p:ext uri="{BB962C8B-B14F-4D97-AF65-F5344CB8AC3E}">
        <p14:creationId xmlns:p14="http://schemas.microsoft.com/office/powerpoint/2010/main" val="5454821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smtClean="0"/>
              <a:t>סוגיות על הפרק</a:t>
            </a:r>
            <a:endParaRPr lang="he-IL" dirty="0"/>
          </a:p>
        </p:txBody>
      </p:sp>
      <p:sp>
        <p:nvSpPr>
          <p:cNvPr id="3" name="מציין מיקום תוכן 2"/>
          <p:cNvSpPr>
            <a:spLocks noGrp="1"/>
          </p:cNvSpPr>
          <p:nvPr>
            <p:ph idx="1"/>
          </p:nvPr>
        </p:nvSpPr>
        <p:spPr/>
        <p:txBody>
          <a:bodyPr/>
          <a:lstStyle/>
          <a:p>
            <a:r>
              <a:rPr lang="he-IL" dirty="0" smtClean="0"/>
              <a:t>מושגים והגדרות</a:t>
            </a:r>
          </a:p>
          <a:p>
            <a:r>
              <a:rPr lang="he-IL" dirty="0" smtClean="0"/>
              <a:t>סוגיות כוח אדם ושכר</a:t>
            </a:r>
          </a:p>
          <a:p>
            <a:r>
              <a:rPr lang="he-IL" dirty="0" smtClean="0"/>
              <a:t>הקמת תאגידים עירוניים חדשים / הסבת תאגידים עירוניים</a:t>
            </a:r>
          </a:p>
          <a:p>
            <a:r>
              <a:rPr lang="he-IL" dirty="0" smtClean="0"/>
              <a:t>הועדה לבחינת כשירות מינויים</a:t>
            </a:r>
          </a:p>
        </p:txBody>
      </p:sp>
    </p:spTree>
    <p:extLst>
      <p:ext uri="{BB962C8B-B14F-4D97-AF65-F5344CB8AC3E}">
        <p14:creationId xmlns:p14="http://schemas.microsoft.com/office/powerpoint/2010/main" val="19834783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smtClean="0"/>
              <a:t>מושגים והגדרות</a:t>
            </a:r>
            <a:endParaRPr lang="he-IL" dirty="0"/>
          </a:p>
        </p:txBody>
      </p:sp>
      <p:sp>
        <p:nvSpPr>
          <p:cNvPr id="3" name="מציין מיקום תוכן 2"/>
          <p:cNvSpPr>
            <a:spLocks noGrp="1"/>
          </p:cNvSpPr>
          <p:nvPr>
            <p:ph idx="1"/>
          </p:nvPr>
        </p:nvSpPr>
        <p:spPr/>
        <p:txBody>
          <a:bodyPr/>
          <a:lstStyle/>
          <a:p>
            <a:r>
              <a:rPr lang="he-IL" b="1" dirty="0" smtClean="0"/>
              <a:t>התקופה הראשונה של שנת בחירות - </a:t>
            </a:r>
            <a:r>
              <a:rPr lang="he-IL" dirty="0"/>
              <a:t>תחילתה מיום </a:t>
            </a:r>
            <a:r>
              <a:rPr lang="he-IL" dirty="0" smtClean="0"/>
              <a:t>1 </a:t>
            </a:r>
            <a:r>
              <a:rPr lang="he-IL" dirty="0"/>
              <a:t>בינואר של שנת התקציב שבמהלכה מתקיימות הבחירות, או תשעה חודשים לפני מועד הבחירות, לפי המועד המוקדם </a:t>
            </a:r>
            <a:r>
              <a:rPr lang="he-IL" dirty="0" err="1" smtClean="0"/>
              <a:t>מביניהם</a:t>
            </a:r>
            <a:r>
              <a:rPr lang="he-IL" dirty="0" smtClean="0"/>
              <a:t> </a:t>
            </a:r>
            <a:r>
              <a:rPr lang="he-IL" dirty="0"/>
              <a:t>וסופה ששה חודשים לפני יום </a:t>
            </a:r>
            <a:r>
              <a:rPr lang="he-IL" dirty="0" smtClean="0"/>
              <a:t>הבחירות. </a:t>
            </a:r>
          </a:p>
          <a:p>
            <a:r>
              <a:rPr lang="he-IL" b="1" dirty="0" smtClean="0"/>
              <a:t>התקופה השנייה של שנת בחירות - </a:t>
            </a:r>
            <a:r>
              <a:rPr lang="he-IL" dirty="0"/>
              <a:t>ששת החודשים האחרונים שלפני יום </a:t>
            </a:r>
            <a:r>
              <a:rPr lang="he-IL" dirty="0" smtClean="0"/>
              <a:t>הבחירות ועד ליום הבחירות</a:t>
            </a:r>
          </a:p>
          <a:p>
            <a:endParaRPr lang="he-IL" b="1" dirty="0"/>
          </a:p>
          <a:p>
            <a:r>
              <a:rPr lang="he-IL" b="1" dirty="0" smtClean="0"/>
              <a:t>בחירות 2018 אמורות להתקיים ב-30.10.2018. המשמעות היא שהתקופה הראשונה תחל ב-1.1.2018 והתקופה השנייה תחל ב-30.4.2018</a:t>
            </a:r>
            <a:endParaRPr lang="he-IL" b="1" dirty="0"/>
          </a:p>
        </p:txBody>
      </p:sp>
    </p:spTree>
    <p:extLst>
      <p:ext uri="{BB962C8B-B14F-4D97-AF65-F5344CB8AC3E}">
        <p14:creationId xmlns:p14="http://schemas.microsoft.com/office/powerpoint/2010/main" val="37439950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smtClean="0"/>
              <a:t>מושגים והגדרות</a:t>
            </a:r>
            <a:endParaRPr lang="he-IL" dirty="0"/>
          </a:p>
        </p:txBody>
      </p:sp>
      <p:sp>
        <p:nvSpPr>
          <p:cNvPr id="3" name="מציין מיקום תוכן 2"/>
          <p:cNvSpPr>
            <a:spLocks noGrp="1"/>
          </p:cNvSpPr>
          <p:nvPr>
            <p:ph idx="1"/>
          </p:nvPr>
        </p:nvSpPr>
        <p:spPr/>
        <p:txBody>
          <a:bodyPr/>
          <a:lstStyle/>
          <a:p>
            <a:r>
              <a:rPr lang="he-IL" b="1" dirty="0"/>
              <a:t>סוגי משרות –</a:t>
            </a:r>
          </a:p>
          <a:p>
            <a:r>
              <a:rPr lang="he-IL" b="1" dirty="0" smtClean="0"/>
              <a:t>1. משרה ייעודית - </a:t>
            </a:r>
            <a:r>
              <a:rPr lang="he-IL" dirty="0"/>
              <a:t>משרה מתוקננת ומתוקצבת </a:t>
            </a:r>
            <a:r>
              <a:rPr lang="he-IL" dirty="0" smtClean="0"/>
              <a:t>(גם אם לא באופן ישיר או מלא) ע"י המשרד </a:t>
            </a:r>
            <a:r>
              <a:rPr lang="he-IL" dirty="0"/>
              <a:t>הממשלתי המופקד עליה.</a:t>
            </a:r>
          </a:p>
          <a:p>
            <a:r>
              <a:rPr lang="he-IL" b="1" dirty="0" smtClean="0"/>
              <a:t>2. משרה בכירה </a:t>
            </a:r>
            <a:r>
              <a:rPr lang="he-IL" b="1" dirty="0"/>
              <a:t>– </a:t>
            </a:r>
            <a:r>
              <a:rPr lang="he-IL" dirty="0"/>
              <a:t>כל משרה ברמה של מנהל מחלקה ומעלה, </a:t>
            </a:r>
            <a:r>
              <a:rPr lang="he-IL" dirty="0" smtClean="0"/>
              <a:t>הנגזרת משכר מנכ"ל התאגיד העירוני, בהתאם למוגדר בנוהל האסדרה לתאגיד עירוני (פרק ג').</a:t>
            </a:r>
            <a:endParaRPr lang="he-IL" dirty="0"/>
          </a:p>
          <a:p>
            <a:r>
              <a:rPr lang="he-IL" b="1" dirty="0" smtClean="0"/>
              <a:t>3. משרה בתאגיד </a:t>
            </a:r>
            <a:r>
              <a:rPr lang="he-IL" dirty="0" smtClean="0"/>
              <a:t>-</a:t>
            </a:r>
            <a:r>
              <a:rPr lang="he-IL" b="1" dirty="0" smtClean="0"/>
              <a:t> </a:t>
            </a:r>
            <a:r>
              <a:rPr lang="he-IL" dirty="0"/>
              <a:t>כל משרה שאינה </a:t>
            </a:r>
            <a:r>
              <a:rPr lang="he-IL" dirty="0" smtClean="0"/>
              <a:t>ייעודית או משרה בכירה. </a:t>
            </a:r>
            <a:endParaRPr lang="he-IL" dirty="0"/>
          </a:p>
        </p:txBody>
      </p:sp>
    </p:spTree>
    <p:extLst>
      <p:ext uri="{BB962C8B-B14F-4D97-AF65-F5344CB8AC3E}">
        <p14:creationId xmlns:p14="http://schemas.microsoft.com/office/powerpoint/2010/main" val="41305653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dirty="0" smtClean="0"/>
              <a:t>מושגים והגדרות</a:t>
            </a:r>
            <a:endParaRPr lang="he-IL" dirty="0"/>
          </a:p>
        </p:txBody>
      </p:sp>
      <p:sp>
        <p:nvSpPr>
          <p:cNvPr id="3" name="מציין מיקום תוכן 2"/>
          <p:cNvSpPr>
            <a:spLocks noGrp="1"/>
          </p:cNvSpPr>
          <p:nvPr>
            <p:ph idx="1"/>
          </p:nvPr>
        </p:nvSpPr>
        <p:spPr/>
        <p:txBody>
          <a:bodyPr>
            <a:normAutofit/>
          </a:bodyPr>
          <a:lstStyle/>
          <a:p>
            <a:r>
              <a:rPr lang="he-IL" b="1" dirty="0" smtClean="0"/>
              <a:t>1. משרה קיימת </a:t>
            </a:r>
            <a:r>
              <a:rPr lang="he-IL" dirty="0" smtClean="0"/>
              <a:t>- המשרה הייתה </a:t>
            </a:r>
            <a:r>
              <a:rPr lang="he-IL" dirty="0"/>
              <a:t>מאוישת בפועל ערב תחילת שנת הבחירות.</a:t>
            </a:r>
          </a:p>
          <a:p>
            <a:r>
              <a:rPr lang="he-IL" b="1" dirty="0" smtClean="0"/>
              <a:t>2. משרה חדשה </a:t>
            </a:r>
            <a:r>
              <a:rPr lang="he-IL" dirty="0" smtClean="0"/>
              <a:t>- </a:t>
            </a:r>
            <a:r>
              <a:rPr lang="he-IL" dirty="0"/>
              <a:t>כל משרה שאינה משרה קיימת.</a:t>
            </a:r>
          </a:p>
          <a:p>
            <a:r>
              <a:rPr lang="he-IL" b="1" dirty="0" smtClean="0"/>
              <a:t>3. איוש משרה </a:t>
            </a:r>
            <a:r>
              <a:rPr lang="he-IL" dirty="0"/>
              <a:t>-</a:t>
            </a:r>
            <a:r>
              <a:rPr lang="he-IL" b="1" dirty="0"/>
              <a:t> </a:t>
            </a:r>
            <a:r>
              <a:rPr lang="he-IL" dirty="0"/>
              <a:t>כל הוראה בדבר איוש משרה תחול בנוגע לכל </a:t>
            </a:r>
            <a:r>
              <a:rPr lang="he-IL" dirty="0" smtClean="0"/>
              <a:t>בקשה ופעולה </a:t>
            </a:r>
            <a:r>
              <a:rPr lang="he-IL" dirty="0"/>
              <a:t>הנדרשת לצורך כך, לרבות פרסום המכרז לאותה משרה.</a:t>
            </a:r>
          </a:p>
        </p:txBody>
      </p:sp>
    </p:spTree>
    <p:extLst>
      <p:ext uri="{BB962C8B-B14F-4D97-AF65-F5344CB8AC3E}">
        <p14:creationId xmlns:p14="http://schemas.microsoft.com/office/powerpoint/2010/main" val="5926748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fontScale="90000"/>
          </a:bodyPr>
          <a:lstStyle/>
          <a:p>
            <a:r>
              <a:rPr lang="he-IL" dirty="0" smtClean="0"/>
              <a:t>ריכוז הנחיות אגף בכיר תאגידים עירוניים–איוש משרות בתאגיד</a:t>
            </a:r>
            <a:endParaRPr lang="he-IL" dirty="0"/>
          </a:p>
        </p:txBody>
      </p:sp>
      <p:graphicFrame>
        <p:nvGraphicFramePr>
          <p:cNvPr id="4" name="מציין מיקום תוכן 3"/>
          <p:cNvGraphicFramePr>
            <a:graphicFrameLocks noGrp="1"/>
          </p:cNvGraphicFramePr>
          <p:nvPr>
            <p:ph idx="1"/>
            <p:extLst>
              <p:ext uri="{D42A27DB-BD31-4B8C-83A1-F6EECF244321}">
                <p14:modId xmlns:p14="http://schemas.microsoft.com/office/powerpoint/2010/main" val="980130767"/>
              </p:ext>
            </p:extLst>
          </p:nvPr>
        </p:nvGraphicFramePr>
        <p:xfrm>
          <a:off x="457200" y="2060575"/>
          <a:ext cx="8229600" cy="3566160"/>
        </p:xfrm>
        <a:graphic>
          <a:graphicData uri="http://schemas.openxmlformats.org/drawingml/2006/table">
            <a:tbl>
              <a:tblPr rtl="1" firstRow="1" bandRow="1">
                <a:tableStyleId>{5C22544A-7EE6-4342-B048-85BDC9FD1C3A}</a:tableStyleId>
              </a:tblPr>
              <a:tblGrid>
                <a:gridCol w="950590">
                  <a:extLst>
                    <a:ext uri="{9D8B030D-6E8A-4147-A177-3AD203B41FA5}">
                      <a16:colId xmlns:a16="http://schemas.microsoft.com/office/drawing/2014/main" val="20000"/>
                    </a:ext>
                  </a:extLst>
                </a:gridCol>
                <a:gridCol w="1517636">
                  <a:extLst>
                    <a:ext uri="{9D8B030D-6E8A-4147-A177-3AD203B41FA5}">
                      <a16:colId xmlns:a16="http://schemas.microsoft.com/office/drawing/2014/main" val="20001"/>
                    </a:ext>
                  </a:extLst>
                </a:gridCol>
                <a:gridCol w="1748218">
                  <a:extLst>
                    <a:ext uri="{9D8B030D-6E8A-4147-A177-3AD203B41FA5}">
                      <a16:colId xmlns:a16="http://schemas.microsoft.com/office/drawing/2014/main" val="20002"/>
                    </a:ext>
                  </a:extLst>
                </a:gridCol>
                <a:gridCol w="1673870">
                  <a:extLst>
                    <a:ext uri="{9D8B030D-6E8A-4147-A177-3AD203B41FA5}">
                      <a16:colId xmlns:a16="http://schemas.microsoft.com/office/drawing/2014/main" val="20003"/>
                    </a:ext>
                  </a:extLst>
                </a:gridCol>
                <a:gridCol w="1195286">
                  <a:extLst>
                    <a:ext uri="{9D8B030D-6E8A-4147-A177-3AD203B41FA5}">
                      <a16:colId xmlns:a16="http://schemas.microsoft.com/office/drawing/2014/main" val="20004"/>
                    </a:ext>
                  </a:extLst>
                </a:gridCol>
                <a:gridCol w="1144000">
                  <a:extLst>
                    <a:ext uri="{9D8B030D-6E8A-4147-A177-3AD203B41FA5}">
                      <a16:colId xmlns:a16="http://schemas.microsoft.com/office/drawing/2014/main" val="20005"/>
                    </a:ext>
                  </a:extLst>
                </a:gridCol>
              </a:tblGrid>
              <a:tr h="370840">
                <a:tc>
                  <a:txBody>
                    <a:bodyPr/>
                    <a:lstStyle/>
                    <a:p>
                      <a:pPr rtl="1"/>
                      <a:endParaRPr lang="he-IL" dirty="0"/>
                    </a:p>
                  </a:txBody>
                  <a:tcPr/>
                </a:tc>
                <a:tc>
                  <a:txBody>
                    <a:bodyPr/>
                    <a:lstStyle/>
                    <a:p>
                      <a:pPr rtl="1"/>
                      <a:r>
                        <a:rPr lang="he-IL" dirty="0" smtClean="0"/>
                        <a:t>משרה חדשה בכירה</a:t>
                      </a:r>
                      <a:endParaRPr lang="he-IL"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dirty="0" smtClean="0"/>
                        <a:t>משרה חדשה בתאגיד</a:t>
                      </a:r>
                    </a:p>
                  </a:txBody>
                  <a:tcPr/>
                </a:tc>
                <a:tc>
                  <a:txBody>
                    <a:bodyPr/>
                    <a:lstStyle/>
                    <a:p>
                      <a:pPr rtl="1"/>
                      <a:r>
                        <a:rPr lang="he-IL" dirty="0" smtClean="0"/>
                        <a:t>משרה קיימת בכירה</a:t>
                      </a:r>
                      <a:endParaRPr lang="he-IL" dirty="0"/>
                    </a:p>
                  </a:txBody>
                  <a:tcPr/>
                </a:tc>
                <a:tc>
                  <a:txBody>
                    <a:bodyPr/>
                    <a:lstStyle/>
                    <a:p>
                      <a:pPr rtl="1"/>
                      <a:r>
                        <a:rPr lang="he-IL" dirty="0" smtClean="0"/>
                        <a:t>משרה קיימת בתאגיד</a:t>
                      </a:r>
                      <a:endParaRPr lang="he-IL" dirty="0"/>
                    </a:p>
                  </a:txBody>
                  <a:tcPr/>
                </a:tc>
                <a:tc>
                  <a:txBody>
                    <a:bodyPr/>
                    <a:lstStyle/>
                    <a:p>
                      <a:pPr rtl="1"/>
                      <a:r>
                        <a:rPr lang="he-IL" dirty="0" smtClean="0"/>
                        <a:t>משרה ייעודית</a:t>
                      </a:r>
                      <a:endParaRPr lang="he-IL" dirty="0"/>
                    </a:p>
                  </a:txBody>
                  <a:tcPr/>
                </a:tc>
                <a:extLst>
                  <a:ext uri="{0D108BD9-81ED-4DB2-BD59-A6C34878D82A}">
                    <a16:rowId xmlns:a16="http://schemas.microsoft.com/office/drawing/2014/main" val="10000"/>
                  </a:ext>
                </a:extLst>
              </a:tr>
              <a:tr h="370840">
                <a:tc>
                  <a:txBody>
                    <a:bodyPr/>
                    <a:lstStyle/>
                    <a:p>
                      <a:pPr rtl="1"/>
                      <a:r>
                        <a:rPr lang="he-IL" b="1" dirty="0" smtClean="0"/>
                        <a:t>תקופה ראשונה</a:t>
                      </a:r>
                      <a:endParaRPr lang="he-IL" b="1" dirty="0"/>
                    </a:p>
                  </a:txBody>
                  <a:tcPr/>
                </a:tc>
                <a:tc>
                  <a:txBody>
                    <a:bodyPr/>
                    <a:lstStyle/>
                    <a:p>
                      <a:pPr rtl="1"/>
                      <a:r>
                        <a:rPr lang="he-IL" dirty="0" smtClean="0"/>
                        <a:t>נדרש</a:t>
                      </a:r>
                      <a:r>
                        <a:rPr lang="he-IL" baseline="0" dirty="0" smtClean="0"/>
                        <a:t> אישור מנהל אגף בכיר תאגידים עירוניים</a:t>
                      </a:r>
                      <a:endParaRPr lang="he-IL" dirty="0"/>
                    </a:p>
                  </a:txBody>
                  <a:tcPr/>
                </a:tc>
                <a:tc>
                  <a:txBody>
                    <a:bodyPr/>
                    <a:lstStyle/>
                    <a:p>
                      <a:pPr rtl="1"/>
                      <a:r>
                        <a:rPr lang="he-IL" dirty="0" smtClean="0"/>
                        <a:t>איוש כרגיל</a:t>
                      </a:r>
                      <a:endParaRPr lang="he-IL"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dirty="0" smtClean="0"/>
                        <a:t>איוש כרגיל</a:t>
                      </a:r>
                    </a:p>
                    <a:p>
                      <a:pPr rtl="1"/>
                      <a:endParaRPr lang="he-IL"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dirty="0" smtClean="0"/>
                        <a:t>איוש כרגיל</a:t>
                      </a:r>
                    </a:p>
                    <a:p>
                      <a:pPr rtl="1"/>
                      <a:endParaRPr lang="he-IL"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dirty="0" smtClean="0"/>
                        <a:t>איוש כרגיל</a:t>
                      </a:r>
                    </a:p>
                    <a:p>
                      <a:pPr rtl="1"/>
                      <a:endParaRPr lang="he-IL" dirty="0"/>
                    </a:p>
                  </a:txBody>
                  <a:tcPr/>
                </a:tc>
                <a:extLst>
                  <a:ext uri="{0D108BD9-81ED-4DB2-BD59-A6C34878D82A}">
                    <a16:rowId xmlns:a16="http://schemas.microsoft.com/office/drawing/2014/main" val="10001"/>
                  </a:ext>
                </a:extLst>
              </a:tr>
              <a:tr h="370840">
                <a:tc>
                  <a:txBody>
                    <a:bodyPr/>
                    <a:lstStyle/>
                    <a:p>
                      <a:pPr rtl="1"/>
                      <a:r>
                        <a:rPr lang="he-IL" b="1" dirty="0" smtClean="0"/>
                        <a:t>תקופה שניה</a:t>
                      </a:r>
                      <a:endParaRPr lang="he-IL" b="1"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dirty="0" smtClean="0"/>
                        <a:t>נדרש</a:t>
                      </a:r>
                      <a:r>
                        <a:rPr lang="he-IL" baseline="0" dirty="0" smtClean="0"/>
                        <a:t> אישור מטעמים חריגים של מנהל אגף בכיר תאגידים </a:t>
                      </a:r>
                      <a:endParaRPr lang="he-IL"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dirty="0" smtClean="0"/>
                        <a:t>נדרש</a:t>
                      </a:r>
                      <a:r>
                        <a:rPr lang="he-IL" baseline="0" dirty="0" smtClean="0"/>
                        <a:t> אישור מטעמים חריגים של מנהל אגף בכיר תאגידים עירוניים</a:t>
                      </a:r>
                      <a:endParaRPr lang="he-IL" dirty="0" smtClean="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dirty="0" smtClean="0"/>
                        <a:t>נדרש</a:t>
                      </a:r>
                      <a:r>
                        <a:rPr lang="he-IL" baseline="0" dirty="0" smtClean="0"/>
                        <a:t> אישור מטעמים חריגים של מנהל אגף בכיר תאגידים עירוניים</a:t>
                      </a:r>
                      <a:endParaRPr lang="he-IL" dirty="0" smtClean="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dirty="0" smtClean="0"/>
                        <a:t>איוש כרגיל</a:t>
                      </a:r>
                    </a:p>
                    <a:p>
                      <a:pPr rtl="1"/>
                      <a:endParaRPr lang="he-IL"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dirty="0" smtClean="0"/>
                        <a:t>איוש כרגיל</a:t>
                      </a:r>
                    </a:p>
                    <a:p>
                      <a:pPr rtl="1"/>
                      <a:endParaRPr lang="he-IL" dirty="0"/>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038119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fontScale="90000"/>
          </a:bodyPr>
          <a:lstStyle/>
          <a:p>
            <a:r>
              <a:rPr lang="he-IL" dirty="0" smtClean="0"/>
              <a:t>ריכוז הנחיות אגף בכיר תאגידים עירוניים– מילוי מקום</a:t>
            </a:r>
            <a:endParaRPr lang="he-IL" dirty="0"/>
          </a:p>
        </p:txBody>
      </p:sp>
      <p:graphicFrame>
        <p:nvGraphicFramePr>
          <p:cNvPr id="4" name="מציין מיקום תוכן 3"/>
          <p:cNvGraphicFramePr>
            <a:graphicFrameLocks noGrp="1"/>
          </p:cNvGraphicFramePr>
          <p:nvPr>
            <p:ph idx="1"/>
            <p:extLst>
              <p:ext uri="{D42A27DB-BD31-4B8C-83A1-F6EECF244321}">
                <p14:modId xmlns:p14="http://schemas.microsoft.com/office/powerpoint/2010/main" val="522256219"/>
              </p:ext>
            </p:extLst>
          </p:nvPr>
        </p:nvGraphicFramePr>
        <p:xfrm>
          <a:off x="395536" y="1988841"/>
          <a:ext cx="8291264" cy="3623279"/>
        </p:xfrm>
        <a:graphic>
          <a:graphicData uri="http://schemas.openxmlformats.org/drawingml/2006/table">
            <a:tbl>
              <a:tblPr rtl="1" firstRow="1" bandRow="1">
                <a:tableStyleId>{5C22544A-7EE6-4342-B048-85BDC9FD1C3A}</a:tableStyleId>
              </a:tblPr>
              <a:tblGrid>
                <a:gridCol w="1658253">
                  <a:extLst>
                    <a:ext uri="{9D8B030D-6E8A-4147-A177-3AD203B41FA5}">
                      <a16:colId xmlns:a16="http://schemas.microsoft.com/office/drawing/2014/main" val="20000"/>
                    </a:ext>
                  </a:extLst>
                </a:gridCol>
                <a:gridCol w="1814527">
                  <a:extLst>
                    <a:ext uri="{9D8B030D-6E8A-4147-A177-3AD203B41FA5}">
                      <a16:colId xmlns:a16="http://schemas.microsoft.com/office/drawing/2014/main" val="20001"/>
                    </a:ext>
                  </a:extLst>
                </a:gridCol>
                <a:gridCol w="1645921">
                  <a:extLst>
                    <a:ext uri="{9D8B030D-6E8A-4147-A177-3AD203B41FA5}">
                      <a16:colId xmlns:a16="http://schemas.microsoft.com/office/drawing/2014/main" val="20002"/>
                    </a:ext>
                  </a:extLst>
                </a:gridCol>
                <a:gridCol w="1514310">
                  <a:extLst>
                    <a:ext uri="{9D8B030D-6E8A-4147-A177-3AD203B41FA5}">
                      <a16:colId xmlns:a16="http://schemas.microsoft.com/office/drawing/2014/main" val="20003"/>
                    </a:ext>
                  </a:extLst>
                </a:gridCol>
                <a:gridCol w="1658253">
                  <a:extLst>
                    <a:ext uri="{9D8B030D-6E8A-4147-A177-3AD203B41FA5}">
                      <a16:colId xmlns:a16="http://schemas.microsoft.com/office/drawing/2014/main" val="20004"/>
                    </a:ext>
                  </a:extLst>
                </a:gridCol>
              </a:tblGrid>
              <a:tr h="934326">
                <a:tc>
                  <a:txBody>
                    <a:bodyPr/>
                    <a:lstStyle/>
                    <a:p>
                      <a:pPr rtl="1"/>
                      <a:endParaRPr lang="he-IL" dirty="0"/>
                    </a:p>
                  </a:txBody>
                  <a:tcPr/>
                </a:tc>
                <a:tc>
                  <a:txBody>
                    <a:bodyPr/>
                    <a:lstStyle/>
                    <a:p>
                      <a:pPr rtl="1"/>
                      <a:r>
                        <a:rPr lang="he-IL" dirty="0" smtClean="0"/>
                        <a:t>משרה חדשה בתאגיד</a:t>
                      </a:r>
                      <a:endParaRPr lang="he-IL"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dirty="0" smtClean="0"/>
                        <a:t>משרה ייעודית חדשה</a:t>
                      </a:r>
                    </a:p>
                  </a:txBody>
                  <a:tcPr/>
                </a:tc>
                <a:tc>
                  <a:txBody>
                    <a:bodyPr/>
                    <a:lstStyle/>
                    <a:p>
                      <a:pPr rtl="1"/>
                      <a:r>
                        <a:rPr lang="he-IL" dirty="0" smtClean="0"/>
                        <a:t>משרה קיימת בתאגיד</a:t>
                      </a:r>
                      <a:endParaRPr lang="he-IL" dirty="0"/>
                    </a:p>
                  </a:txBody>
                  <a:tcPr/>
                </a:tc>
                <a:tc>
                  <a:txBody>
                    <a:bodyPr/>
                    <a:lstStyle/>
                    <a:p>
                      <a:pPr rtl="1"/>
                      <a:r>
                        <a:rPr lang="he-IL" dirty="0" smtClean="0"/>
                        <a:t>משרה ייעודית קיימת</a:t>
                      </a:r>
                      <a:endParaRPr lang="he-IL" dirty="0"/>
                    </a:p>
                  </a:txBody>
                  <a:tcPr/>
                </a:tc>
                <a:extLst>
                  <a:ext uri="{0D108BD9-81ED-4DB2-BD59-A6C34878D82A}">
                    <a16:rowId xmlns:a16="http://schemas.microsoft.com/office/drawing/2014/main" val="10000"/>
                  </a:ext>
                </a:extLst>
              </a:tr>
              <a:tr h="1225913">
                <a:tc>
                  <a:txBody>
                    <a:bodyPr/>
                    <a:lstStyle/>
                    <a:p>
                      <a:pPr rtl="1"/>
                      <a:r>
                        <a:rPr lang="he-IL" b="1" dirty="0" smtClean="0"/>
                        <a:t>התפנתה באורח</a:t>
                      </a:r>
                      <a:r>
                        <a:rPr lang="he-IL" b="1" baseline="0" dirty="0" smtClean="0"/>
                        <a:t> קבע</a:t>
                      </a:r>
                      <a:endParaRPr lang="he-IL" b="1" dirty="0"/>
                    </a:p>
                  </a:txBody>
                  <a:tcPr/>
                </a:tc>
                <a:tc>
                  <a:txBody>
                    <a:bodyPr/>
                    <a:lstStyle/>
                    <a:p>
                      <a:pPr rtl="1"/>
                      <a:r>
                        <a:rPr lang="he-IL" dirty="0" smtClean="0"/>
                        <a:t>לא ניתן לאייש</a:t>
                      </a:r>
                      <a:endParaRPr lang="he-IL" dirty="0"/>
                    </a:p>
                  </a:txBody>
                  <a:tcPr/>
                </a:tc>
                <a:tc>
                  <a:txBody>
                    <a:bodyPr/>
                    <a:lstStyle/>
                    <a:p>
                      <a:pPr rtl="1"/>
                      <a:r>
                        <a:rPr lang="he-IL" dirty="0" smtClean="0"/>
                        <a:t>עד 3 חודשים במצטבר, בכפוף לקבלת אישורים</a:t>
                      </a:r>
                      <a:endParaRPr lang="he-IL"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dirty="0" smtClean="0"/>
                        <a:t>עד 3 חודשים במצטבר, בכפוף לקבלת אישורים</a:t>
                      </a:r>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dirty="0" smtClean="0"/>
                        <a:t>עד 3 חודשים במצטבר, בכפוף לקבלת אישורים</a:t>
                      </a:r>
                    </a:p>
                  </a:txBody>
                  <a:tcPr/>
                </a:tc>
                <a:extLst>
                  <a:ext uri="{0D108BD9-81ED-4DB2-BD59-A6C34878D82A}">
                    <a16:rowId xmlns:a16="http://schemas.microsoft.com/office/drawing/2014/main" val="10001"/>
                  </a:ext>
                </a:extLst>
              </a:tr>
              <a:tr h="654028">
                <a:tc>
                  <a:txBody>
                    <a:bodyPr/>
                    <a:lstStyle/>
                    <a:p>
                      <a:pPr rtl="1"/>
                      <a:r>
                        <a:rPr lang="he-IL" b="1" dirty="0" smtClean="0"/>
                        <a:t>התפנתה</a:t>
                      </a:r>
                      <a:r>
                        <a:rPr lang="he-IL" b="1" baseline="0" dirty="0" smtClean="0"/>
                        <a:t> באורח זמני</a:t>
                      </a:r>
                      <a:endParaRPr lang="he-IL" b="1"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dirty="0" smtClean="0"/>
                        <a:t>לא רלוונטי</a:t>
                      </a:r>
                    </a:p>
                    <a:p>
                      <a:pPr rtl="1"/>
                      <a:endParaRPr lang="he-IL" dirty="0"/>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dirty="0" smtClean="0"/>
                        <a:t>לא רלוונטי</a:t>
                      </a:r>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dirty="0" smtClean="0"/>
                        <a:t>עד שנה או עד חזרת העובד, לפי המוקדם, בכפוף לקבלת אישורים</a:t>
                      </a:r>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he-IL" dirty="0" smtClean="0"/>
                        <a:t>עד שנה או עד חזרת העובד, לפי המוקדם, בכפוף לקבלת אישורים</a:t>
                      </a:r>
                    </a:p>
                  </a:txBody>
                  <a:tcPr/>
                </a:tc>
                <a:extLst>
                  <a:ext uri="{0D108BD9-81ED-4DB2-BD59-A6C34878D82A}">
                    <a16:rowId xmlns:a16="http://schemas.microsoft.com/office/drawing/2014/main" val="10002"/>
                  </a:ext>
                </a:extLst>
              </a:tr>
            </a:tbl>
          </a:graphicData>
        </a:graphic>
      </p:graphicFrame>
      <p:sp>
        <p:nvSpPr>
          <p:cNvPr id="5" name="TextBox 4"/>
          <p:cNvSpPr txBox="1"/>
          <p:nvPr/>
        </p:nvSpPr>
        <p:spPr>
          <a:xfrm>
            <a:off x="1187624" y="5661248"/>
            <a:ext cx="7128792" cy="1292662"/>
          </a:xfrm>
          <a:prstGeom prst="rect">
            <a:avLst/>
          </a:prstGeom>
          <a:noFill/>
        </p:spPr>
        <p:txBody>
          <a:bodyPr wrap="square" rtlCol="1">
            <a:spAutoFit/>
          </a:bodyPr>
          <a:lstStyle/>
          <a:p>
            <a:r>
              <a:rPr lang="he-IL" sz="1200" dirty="0"/>
              <a:t>ה</a:t>
            </a:r>
            <a:r>
              <a:rPr lang="he-IL" sz="1200" dirty="0" smtClean="0"/>
              <a:t>אישורים נדרשים: </a:t>
            </a:r>
          </a:p>
          <a:p>
            <a:pPr marL="228600" indent="-228600">
              <a:buAutoNum type="arabicParenR"/>
            </a:pPr>
            <a:r>
              <a:rPr lang="he-IL" sz="1200" dirty="0" smtClean="0"/>
              <a:t>אישור מנכ"ל התאגיד העירוני </a:t>
            </a:r>
            <a:r>
              <a:rPr lang="he-IL" sz="1200" dirty="0"/>
              <a:t>בכתב לכך שלא ניתן היה לקלוט עובד במכרז כדין למשרה זו, כולל הסיבות </a:t>
            </a:r>
            <a:r>
              <a:rPr lang="he-IL" sz="1200" dirty="0" smtClean="0"/>
              <a:t>לכך.</a:t>
            </a:r>
          </a:p>
          <a:p>
            <a:pPr marL="228600" indent="-228600">
              <a:buAutoNum type="arabicParenR"/>
            </a:pPr>
            <a:r>
              <a:rPr lang="he-IL" sz="1200" dirty="0"/>
              <a:t>אישור בכתב של </a:t>
            </a:r>
            <a:r>
              <a:rPr lang="he-IL" sz="1200" dirty="0" smtClean="0"/>
              <a:t>מנהל הכספים בתאגיד העירוני כי </a:t>
            </a:r>
            <a:r>
              <a:rPr lang="he-IL" sz="1200" dirty="0"/>
              <a:t>המשרה מתוקצבת בתקציב המאושר של </a:t>
            </a:r>
            <a:r>
              <a:rPr lang="he-IL" sz="1200" dirty="0" smtClean="0"/>
              <a:t>התאגיד העירוני. </a:t>
            </a:r>
          </a:p>
          <a:p>
            <a:pPr marL="228600" indent="-228600">
              <a:buAutoNum type="arabicParenR"/>
            </a:pPr>
            <a:r>
              <a:rPr lang="he-IL" sz="1200" dirty="0"/>
              <a:t>אישור בכתב של </a:t>
            </a:r>
            <a:r>
              <a:rPr lang="he-IL" sz="1200" dirty="0" smtClean="0"/>
              <a:t>מנכ"ל התאגיד או נציגו כי </a:t>
            </a:r>
            <a:r>
              <a:rPr lang="he-IL" sz="1200" dirty="0"/>
              <a:t>בדק את קורות חייו של המועמד למילוי המקום והשכלתו וכי ממלא המקום עומד בדרישות הסף הנדרשות למשרה הרלוונטית</a:t>
            </a:r>
            <a:endParaRPr lang="he-IL" sz="1200" dirty="0" smtClean="0"/>
          </a:p>
          <a:p>
            <a:pPr marL="285750" indent="-285750">
              <a:buFont typeface="Arial" charset="0"/>
              <a:buChar char="•"/>
            </a:pPr>
            <a:endParaRPr lang="he-IL" dirty="0"/>
          </a:p>
        </p:txBody>
      </p:sp>
    </p:spTree>
    <p:extLst>
      <p:ext uri="{BB962C8B-B14F-4D97-AF65-F5344CB8AC3E}">
        <p14:creationId xmlns:p14="http://schemas.microsoft.com/office/powerpoint/2010/main" val="18387092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fontScale="90000"/>
          </a:bodyPr>
          <a:lstStyle/>
          <a:p>
            <a:r>
              <a:rPr lang="he-IL" dirty="0" smtClean="0"/>
              <a:t>ריכוז הנחיות אגף בכיר תאגידים עירוניים – שכר ותנאים נלווים</a:t>
            </a:r>
            <a:endParaRPr lang="he-IL" dirty="0"/>
          </a:p>
        </p:txBody>
      </p:sp>
      <p:sp>
        <p:nvSpPr>
          <p:cNvPr id="3" name="מציין מיקום תוכן 2"/>
          <p:cNvSpPr>
            <a:spLocks noGrp="1"/>
          </p:cNvSpPr>
          <p:nvPr>
            <p:ph idx="1"/>
          </p:nvPr>
        </p:nvSpPr>
        <p:spPr/>
        <p:txBody>
          <a:bodyPr>
            <a:normAutofit/>
          </a:bodyPr>
          <a:lstStyle/>
          <a:p>
            <a:r>
              <a:rPr lang="he-IL" b="1" dirty="0" smtClean="0"/>
              <a:t>העלאה </a:t>
            </a:r>
            <a:r>
              <a:rPr lang="he-IL" b="1" dirty="0"/>
              <a:t>בדרגה </a:t>
            </a:r>
            <a:r>
              <a:rPr lang="he-IL" dirty="0"/>
              <a:t>- במהלך שנת הבחירות תבוצע העלאה של עובד בדרגה אך ורק במסגרת מתח הדרגות התקני למשרתו של העובד ובהתאם לכללים </a:t>
            </a:r>
            <a:r>
              <a:rPr lang="he-IL" dirty="0" smtClean="0"/>
              <a:t>הקבועים בנוהל האסדרה לתאגיד עירוני.</a:t>
            </a:r>
          </a:p>
          <a:p>
            <a:r>
              <a:rPr lang="he-IL" b="1" dirty="0"/>
              <a:t>תשלומים שאינם חלק מהשכר הרגיל </a:t>
            </a:r>
            <a:r>
              <a:rPr lang="he-IL" b="1" dirty="0" smtClean="0"/>
              <a:t>(כדוגמת </a:t>
            </a:r>
            <a:r>
              <a:rPr lang="he-IL" b="1" dirty="0"/>
              <a:t>אחזקת </a:t>
            </a:r>
            <a:r>
              <a:rPr lang="he-IL" b="1" dirty="0" smtClean="0"/>
              <a:t>רכב, </a:t>
            </a:r>
            <a:r>
              <a:rPr lang="he-IL" b="1" dirty="0"/>
              <a:t>שעות נוספות וכדו</a:t>
            </a:r>
            <a:r>
              <a:rPr lang="he-IL" b="1" dirty="0" smtClean="0"/>
              <a:t>') </a:t>
            </a:r>
            <a:r>
              <a:rPr lang="he-IL" dirty="0"/>
              <a:t>- במהלך שנת הבחירות </a:t>
            </a:r>
            <a:r>
              <a:rPr lang="he-IL" dirty="0" smtClean="0"/>
              <a:t>נדרש התאגיד שלא </a:t>
            </a:r>
            <a:r>
              <a:rPr lang="he-IL" dirty="0"/>
              <a:t>לאשר מתן תוספות חדשות כנ"ל לעובדי </a:t>
            </a:r>
            <a:r>
              <a:rPr lang="he-IL" dirty="0" smtClean="0"/>
              <a:t>התאגיד או </a:t>
            </a:r>
            <a:r>
              <a:rPr lang="he-IL" dirty="0"/>
              <a:t>להגדיל תשלומים קיימים מסוג זה, אלא </a:t>
            </a:r>
            <a:r>
              <a:rPr lang="he-IL" dirty="0" smtClean="0"/>
              <a:t>באישור בכתב (רלוונטי רק לתקופה הראשונה של הבחירות)</a:t>
            </a:r>
          </a:p>
          <a:p>
            <a:r>
              <a:rPr lang="he-IL" b="1" dirty="0" smtClean="0"/>
              <a:t>חוזים </a:t>
            </a:r>
            <a:r>
              <a:rPr lang="he-IL" b="1" dirty="0"/>
              <a:t>אישיים </a:t>
            </a:r>
            <a:r>
              <a:rPr lang="he-IL" dirty="0"/>
              <a:t>– </a:t>
            </a:r>
            <a:r>
              <a:rPr lang="he-IL" dirty="0" smtClean="0"/>
              <a:t>לא </a:t>
            </a:r>
            <a:r>
              <a:rPr lang="he-IL" dirty="0"/>
              <a:t>תאושר במהלך שנת הבחירות העברה של עובדים קיימים מהעסקה </a:t>
            </a:r>
            <a:r>
              <a:rPr lang="he-IL" dirty="0" smtClean="0"/>
              <a:t>בדרך </a:t>
            </a:r>
            <a:r>
              <a:rPr lang="he-IL" dirty="0"/>
              <a:t>של דירוג דרגה להעסקה בחוזים אישיים באותו תפקיד.</a:t>
            </a:r>
          </a:p>
        </p:txBody>
      </p:sp>
    </p:spTree>
    <p:extLst>
      <p:ext uri="{BB962C8B-B14F-4D97-AF65-F5344CB8AC3E}">
        <p14:creationId xmlns:p14="http://schemas.microsoft.com/office/powerpoint/2010/main" val="2958013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fontScale="90000"/>
          </a:bodyPr>
          <a:lstStyle/>
          <a:p>
            <a:r>
              <a:rPr lang="he-IL" dirty="0"/>
              <a:t>הקמת תאגידים עירוניים חדשים / הסבת תאגידים עירוניים</a:t>
            </a:r>
          </a:p>
        </p:txBody>
      </p:sp>
      <p:sp>
        <p:nvSpPr>
          <p:cNvPr id="3" name="מציין מיקום תוכן 2"/>
          <p:cNvSpPr>
            <a:spLocks noGrp="1"/>
          </p:cNvSpPr>
          <p:nvPr>
            <p:ph idx="1"/>
          </p:nvPr>
        </p:nvSpPr>
        <p:spPr/>
        <p:txBody>
          <a:bodyPr>
            <a:normAutofit/>
          </a:bodyPr>
          <a:lstStyle/>
          <a:p>
            <a:r>
              <a:rPr lang="he-IL" b="1" dirty="0" smtClean="0"/>
              <a:t>התקופה </a:t>
            </a:r>
            <a:r>
              <a:rPr lang="he-IL" b="1" dirty="0"/>
              <a:t>הראשונה של שנת בחירות </a:t>
            </a:r>
            <a:r>
              <a:rPr lang="he-IL" b="1" dirty="0" smtClean="0"/>
              <a:t>– </a:t>
            </a:r>
            <a:r>
              <a:rPr lang="he-IL" dirty="0" smtClean="0"/>
              <a:t>יאושר בכתב ע"י מנהל אגף בכיר תאגידים עירוניים לאחר קבלת המסמכים הבאים:</a:t>
            </a:r>
          </a:p>
          <a:p>
            <a:pPr marL="0" indent="0">
              <a:buNone/>
            </a:pPr>
            <a:r>
              <a:rPr lang="he-IL" dirty="0"/>
              <a:t>	</a:t>
            </a:r>
            <a:r>
              <a:rPr lang="he-IL" dirty="0" smtClean="0"/>
              <a:t>א. </a:t>
            </a:r>
            <a:r>
              <a:rPr lang="he-IL" dirty="0"/>
              <a:t>כל המסמכים הנדרשים בנוהל האסדרה </a:t>
            </a:r>
            <a:r>
              <a:rPr lang="he-IL" dirty="0" smtClean="0"/>
              <a:t>בפרק א'</a:t>
            </a:r>
            <a:r>
              <a:rPr lang="he-IL" dirty="0"/>
              <a:t>.</a:t>
            </a:r>
            <a:r>
              <a:rPr lang="he-IL" dirty="0" smtClean="0"/>
              <a:t>	         </a:t>
            </a:r>
          </a:p>
          <a:p>
            <a:pPr marL="0" indent="0">
              <a:buNone/>
            </a:pPr>
            <a:r>
              <a:rPr lang="he-IL" dirty="0"/>
              <a:t>	</a:t>
            </a:r>
            <a:r>
              <a:rPr lang="he-IL" dirty="0" smtClean="0"/>
              <a:t>ב. </a:t>
            </a:r>
            <a:r>
              <a:rPr lang="he-IL" dirty="0"/>
              <a:t>מכתב בקשה מראש הרשות המקומית</a:t>
            </a:r>
            <a:r>
              <a:rPr lang="he-IL" dirty="0" smtClean="0"/>
              <a:t>.</a:t>
            </a:r>
          </a:p>
          <a:p>
            <a:pPr marL="0" indent="0">
              <a:buNone/>
            </a:pPr>
            <a:r>
              <a:rPr lang="he-IL" dirty="0" smtClean="0"/>
              <a:t>           ג. </a:t>
            </a:r>
            <a:r>
              <a:rPr lang="he-IL" dirty="0"/>
              <a:t>חוות דעת יועמ"ש של הרשות בדבר חיוניות ההקמה.</a:t>
            </a:r>
            <a:endParaRPr lang="he-IL" dirty="0" smtClean="0"/>
          </a:p>
          <a:p>
            <a:r>
              <a:rPr lang="he-IL" b="1" dirty="0"/>
              <a:t>התקופה </a:t>
            </a:r>
            <a:r>
              <a:rPr lang="he-IL" b="1" dirty="0" smtClean="0"/>
              <a:t>השנייה של </a:t>
            </a:r>
            <a:r>
              <a:rPr lang="he-IL" b="1" dirty="0"/>
              <a:t>שנת בחירות </a:t>
            </a:r>
            <a:r>
              <a:rPr lang="he-IL" b="1" dirty="0" smtClean="0"/>
              <a:t>–</a:t>
            </a:r>
            <a:r>
              <a:rPr lang="he-IL" dirty="0" smtClean="0"/>
              <a:t> לא תאושר הקמה של תאגידים חדשים, אלא במקרים חריגים ובאישור מיוחד של מנכ"ל משרד הפנים.	</a:t>
            </a:r>
          </a:p>
        </p:txBody>
      </p:sp>
    </p:spTree>
    <p:extLst>
      <p:ext uri="{BB962C8B-B14F-4D97-AF65-F5344CB8AC3E}">
        <p14:creationId xmlns:p14="http://schemas.microsoft.com/office/powerpoint/2010/main" val="332563409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בהירות">
  <a:themeElements>
    <a:clrScheme name="יסודי">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Office קלאסי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בהירות">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מסמך" ma:contentTypeID="0x010100A010B60FB8FB104C8A49203D217B9A38" ma:contentTypeVersion="8" ma:contentTypeDescription="צור מסמך חדש." ma:contentTypeScope="" ma:versionID="59d4735eaa4d866a65b0c587b4e8777f">
  <xsd:schema xmlns:xsd="http://www.w3.org/2001/XMLSchema" xmlns:xs="http://www.w3.org/2001/XMLSchema" xmlns:p="http://schemas.microsoft.com/office/2006/metadata/properties" xmlns:ns2="f2dad663-8c17-4655-aad5-3dab6269135b" xmlns:ns3="d4fff52f-b2be-4960-a18a-fb12b16a494e" targetNamespace="http://schemas.microsoft.com/office/2006/metadata/properties" ma:root="true" ma:fieldsID="6b237ac11c4feec901f6080d60744979" ns2:_="" ns3:_="">
    <xsd:import namespace="f2dad663-8c17-4655-aad5-3dab6269135b"/>
    <xsd:import namespace="d4fff52f-b2be-4960-a18a-fb12b16a494e"/>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DateTaken" minOccurs="0"/>
                <xsd:element ref="ns2:MediaServiceOCR"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2dad663-8c17-4655-aad5-3dab6269135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DateTaken" ma:index="11" nillable="true" ma:displayName="MediaServiceDateTaken" ma:hidden="true" ma:internalName="MediaServiceDateTaken"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4fff52f-b2be-4960-a18a-fb12b16a494e" elementFormDefault="qualified">
    <xsd:import namespace="http://schemas.microsoft.com/office/2006/documentManagement/types"/>
    <xsd:import namespace="http://schemas.microsoft.com/office/infopath/2007/PartnerControls"/>
    <xsd:element name="SharedWithUsers" ma:index="14" nillable="true" ma:displayName="משותף עם"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משותף עם פרטים"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סוג תוכן"/>
        <xsd:element ref="dc:title" minOccurs="0" maxOccurs="1" ma:index="4" ma:displayName="כותרת"/>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53837788-0254-4628-AC9F-1E6FEC2D229C}"/>
</file>

<file path=customXml/itemProps2.xml><?xml version="1.0" encoding="utf-8"?>
<ds:datastoreItem xmlns:ds="http://schemas.openxmlformats.org/officeDocument/2006/customXml" ds:itemID="{722AACB1-E497-4E75-BF36-F474A5E6001D}">
  <ds:schemaRefs>
    <ds:schemaRef ds:uri="http://schemas.microsoft.com/sharepoint/v3/contenttype/forms"/>
  </ds:schemaRefs>
</ds:datastoreItem>
</file>

<file path=customXml/itemProps3.xml><?xml version="1.0" encoding="utf-8"?>
<ds:datastoreItem xmlns:ds="http://schemas.openxmlformats.org/officeDocument/2006/customXml" ds:itemID="{8F88B1A6-706F-4C7D-9B0A-8A4CD1C1D7E1}">
  <ds:schemaRefs>
    <ds:schemaRef ds:uri="http://schemas.microsoft.com/office/2006/documentManagement/types"/>
    <ds:schemaRef ds:uri="f2dad663-8c17-4655-aad5-3dab6269135b"/>
    <ds:schemaRef ds:uri="http://purl.org/dc/terms/"/>
    <ds:schemaRef ds:uri="http://purl.org/dc/dcmitype/"/>
    <ds:schemaRef ds:uri="d4fff52f-b2be-4960-a18a-fb12b16a494e"/>
    <ds:schemaRef ds:uri="http://purl.org/dc/elements/1.1/"/>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Austin</Template>
  <TotalTime>16692</TotalTime>
  <Words>739</Words>
  <Application>Microsoft Office PowerPoint</Application>
  <PresentationFormat>‫הצגה על המסך (4:3)</PresentationFormat>
  <Paragraphs>82</Paragraphs>
  <Slides>11</Slides>
  <Notes>0</Notes>
  <HiddenSlides>0</HiddenSlides>
  <MMClips>0</MMClips>
  <ScaleCrop>false</ScaleCrop>
  <HeadingPairs>
    <vt:vector size="6" baseType="variant">
      <vt:variant>
        <vt:lpstr>גופנים בשימוש</vt:lpstr>
      </vt:variant>
      <vt:variant>
        <vt:i4>4</vt:i4>
      </vt:variant>
      <vt:variant>
        <vt:lpstr>ערכת נושא</vt:lpstr>
      </vt:variant>
      <vt:variant>
        <vt:i4>1</vt:i4>
      </vt:variant>
      <vt:variant>
        <vt:lpstr>כותרות שקופיות</vt:lpstr>
      </vt:variant>
      <vt:variant>
        <vt:i4>11</vt:i4>
      </vt:variant>
    </vt:vector>
  </HeadingPairs>
  <TitlesOfParts>
    <vt:vector size="16" baseType="lpstr">
      <vt:lpstr>Arial</vt:lpstr>
      <vt:lpstr>Calibri</vt:lpstr>
      <vt:lpstr>David</vt:lpstr>
      <vt:lpstr>Tahoma</vt:lpstr>
      <vt:lpstr>בהירות</vt:lpstr>
      <vt:lpstr>היערכות לקראת בחירות 2018 ברשויות המקומיות  אגף בכיר – תאגידים עירוניים</vt:lpstr>
      <vt:lpstr>סוגיות על הפרק</vt:lpstr>
      <vt:lpstr>מושגים והגדרות</vt:lpstr>
      <vt:lpstr>מושגים והגדרות</vt:lpstr>
      <vt:lpstr>מושגים והגדרות</vt:lpstr>
      <vt:lpstr>ריכוז הנחיות אגף בכיר תאגידים עירוניים–איוש משרות בתאגיד</vt:lpstr>
      <vt:lpstr>ריכוז הנחיות אגף בכיר תאגידים עירוניים– מילוי מקום</vt:lpstr>
      <vt:lpstr>ריכוז הנחיות אגף בכיר תאגידים עירוניים – שכר ותנאים נלווים</vt:lpstr>
      <vt:lpstr>הקמת תאגידים עירוניים חדשים / הסבת תאגידים עירוניים</vt:lpstr>
      <vt:lpstr>ריכוז הנחיות אגף בכיר תאגידים עירוניים– אישור עצים ארגוניים</vt:lpstr>
      <vt:lpstr>הועדה לבחינת כשירות מינויים</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הצעה לתיקוני חקיקה בתחום משא"ן ברשומ"ק</dc:title>
  <dc:creator>תלמיד 3</dc:creator>
  <cp:lastModifiedBy>Einat Maron</cp:lastModifiedBy>
  <cp:revision>586</cp:revision>
  <cp:lastPrinted>2016-03-16T13:46:04Z</cp:lastPrinted>
  <dcterms:created xsi:type="dcterms:W3CDTF">2013-11-10T14:04:39Z</dcterms:created>
  <dcterms:modified xsi:type="dcterms:W3CDTF">2018-04-16T08:53:40Z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0x010100A010B60FB8FB104C8A49203D217B9A38</vt:lpwstr>
  </property>
</Properties>
</file>